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1"/>
  </p:sldMasterIdLst>
  <p:notesMasterIdLst>
    <p:notesMasterId r:id="rId63"/>
  </p:notesMasterIdLst>
  <p:handoutMasterIdLst>
    <p:handoutMasterId r:id="rId64"/>
  </p:handoutMasterIdLst>
  <p:sldIdLst>
    <p:sldId id="256" r:id="rId2"/>
    <p:sldId id="269" r:id="rId3"/>
    <p:sldId id="344" r:id="rId4"/>
    <p:sldId id="340" r:id="rId5"/>
    <p:sldId id="310" r:id="rId6"/>
    <p:sldId id="311" r:id="rId7"/>
    <p:sldId id="345" r:id="rId8"/>
    <p:sldId id="312" r:id="rId9"/>
    <p:sldId id="336" r:id="rId10"/>
    <p:sldId id="313" r:id="rId11"/>
    <p:sldId id="335" r:id="rId12"/>
    <p:sldId id="326" r:id="rId13"/>
    <p:sldId id="258" r:id="rId14"/>
    <p:sldId id="327" r:id="rId15"/>
    <p:sldId id="257" r:id="rId16"/>
    <p:sldId id="293" r:id="rId17"/>
    <p:sldId id="297" r:id="rId18"/>
    <p:sldId id="270" r:id="rId19"/>
    <p:sldId id="280" r:id="rId20"/>
    <p:sldId id="346" r:id="rId21"/>
    <p:sldId id="337" r:id="rId22"/>
    <p:sldId id="338" r:id="rId23"/>
    <p:sldId id="343" r:id="rId24"/>
    <p:sldId id="286" r:id="rId25"/>
    <p:sldId id="287" r:id="rId26"/>
    <p:sldId id="273" r:id="rId27"/>
    <p:sldId id="279" r:id="rId28"/>
    <p:sldId id="291" r:id="rId29"/>
    <p:sldId id="276" r:id="rId30"/>
    <p:sldId id="321" r:id="rId31"/>
    <p:sldId id="292" r:id="rId32"/>
    <p:sldId id="271" r:id="rId33"/>
    <p:sldId id="302" r:id="rId34"/>
    <p:sldId id="295" r:id="rId35"/>
    <p:sldId id="300" r:id="rId36"/>
    <p:sldId id="323" r:id="rId37"/>
    <p:sldId id="324" r:id="rId38"/>
    <p:sldId id="315" r:id="rId39"/>
    <p:sldId id="283" r:id="rId40"/>
    <p:sldId id="284" r:id="rId41"/>
    <p:sldId id="306" r:id="rId42"/>
    <p:sldId id="318" r:id="rId43"/>
    <p:sldId id="322" r:id="rId44"/>
    <p:sldId id="325" r:id="rId45"/>
    <p:sldId id="328" r:id="rId46"/>
    <p:sldId id="298" r:id="rId47"/>
    <p:sldId id="329" r:id="rId48"/>
    <p:sldId id="303" r:id="rId49"/>
    <p:sldId id="264" r:id="rId50"/>
    <p:sldId id="304" r:id="rId51"/>
    <p:sldId id="308" r:id="rId52"/>
    <p:sldId id="309" r:id="rId53"/>
    <p:sldId id="285" r:id="rId54"/>
    <p:sldId id="288" r:id="rId55"/>
    <p:sldId id="289" r:id="rId56"/>
    <p:sldId id="339" r:id="rId57"/>
    <p:sldId id="316" r:id="rId58"/>
    <p:sldId id="330" r:id="rId59"/>
    <p:sldId id="341" r:id="rId60"/>
    <p:sldId id="342" r:id="rId61"/>
    <p:sldId id="266" r:id="rId62"/>
  </p:sldIdLst>
  <p:sldSz cx="9144000" cy="6858000" type="screen4x3"/>
  <p:notesSz cx="7019925" cy="930592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99" autoAdjust="0"/>
    <p:restoredTop sz="94660"/>
  </p:normalViewPr>
  <p:slideViewPr>
    <p:cSldViewPr>
      <p:cViewPr varScale="1">
        <p:scale>
          <a:sx n="113" d="100"/>
          <a:sy n="113" d="100"/>
        </p:scale>
        <p:origin x="1584" y="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74" d="100"/>
          <a:sy n="74" d="100"/>
        </p:scale>
        <p:origin x="2938" y="8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1968" cy="465296"/>
          </a:xfrm>
          <a:prstGeom prst="rect">
            <a:avLst/>
          </a:prstGeom>
        </p:spPr>
        <p:txBody>
          <a:bodyPr vert="horz" lIns="93287" tIns="46644" rIns="93287" bIns="46644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6333" y="0"/>
            <a:ext cx="3041968" cy="465296"/>
          </a:xfrm>
          <a:prstGeom prst="rect">
            <a:avLst/>
          </a:prstGeom>
        </p:spPr>
        <p:txBody>
          <a:bodyPr vert="horz" lIns="93287" tIns="46644" rIns="93287" bIns="46644" rtlCol="0"/>
          <a:lstStyle>
            <a:lvl1pPr algn="r">
              <a:defRPr sz="1200"/>
            </a:lvl1pPr>
          </a:lstStyle>
          <a:p>
            <a:r>
              <a:rPr lang="en-US" dirty="0"/>
              <a:t>Raspberry Pi 101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39014"/>
            <a:ext cx="3041968" cy="465296"/>
          </a:xfrm>
          <a:prstGeom prst="rect">
            <a:avLst/>
          </a:prstGeom>
        </p:spPr>
        <p:txBody>
          <a:bodyPr vert="horz" lIns="93287" tIns="46644" rIns="93287" bIns="46644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6333" y="8839014"/>
            <a:ext cx="3041968" cy="465296"/>
          </a:xfrm>
          <a:prstGeom prst="rect">
            <a:avLst/>
          </a:prstGeom>
        </p:spPr>
        <p:txBody>
          <a:bodyPr vert="horz" lIns="93287" tIns="46644" rIns="93287" bIns="46644" rtlCol="0" anchor="b"/>
          <a:lstStyle>
            <a:lvl1pPr algn="r">
              <a:defRPr sz="1200"/>
            </a:lvl1pPr>
          </a:lstStyle>
          <a:p>
            <a:fld id="{89A16819-2640-45E7-B57C-495B02BAD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311955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1968" cy="465296"/>
          </a:xfrm>
          <a:prstGeom prst="rect">
            <a:avLst/>
          </a:prstGeom>
        </p:spPr>
        <p:txBody>
          <a:bodyPr vert="horz" lIns="93287" tIns="46644" rIns="93287" bIns="46644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6333" y="0"/>
            <a:ext cx="3041968" cy="465296"/>
          </a:xfrm>
          <a:prstGeom prst="rect">
            <a:avLst/>
          </a:prstGeom>
        </p:spPr>
        <p:txBody>
          <a:bodyPr vert="horz" lIns="93287" tIns="46644" rIns="93287" bIns="46644" rtlCol="0"/>
          <a:lstStyle>
            <a:lvl1pPr algn="r">
              <a:defRPr sz="1200"/>
            </a:lvl1pPr>
          </a:lstStyle>
          <a:p>
            <a:r>
              <a:rPr lang="en-US" dirty="0"/>
              <a:t>Raspberry Pi 101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4275" y="698500"/>
            <a:ext cx="4651375" cy="34893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287" tIns="46644" rIns="93287" bIns="4664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993" y="4420315"/>
            <a:ext cx="5615940" cy="4187666"/>
          </a:xfrm>
          <a:prstGeom prst="rect">
            <a:avLst/>
          </a:prstGeom>
        </p:spPr>
        <p:txBody>
          <a:bodyPr vert="horz" lIns="93287" tIns="46644" rIns="93287" bIns="46644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39014"/>
            <a:ext cx="3041968" cy="465296"/>
          </a:xfrm>
          <a:prstGeom prst="rect">
            <a:avLst/>
          </a:prstGeom>
        </p:spPr>
        <p:txBody>
          <a:bodyPr vert="horz" lIns="93287" tIns="46644" rIns="93287" bIns="46644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6333" y="8839014"/>
            <a:ext cx="3041968" cy="465296"/>
          </a:xfrm>
          <a:prstGeom prst="rect">
            <a:avLst/>
          </a:prstGeom>
        </p:spPr>
        <p:txBody>
          <a:bodyPr vert="horz" lIns="93287" tIns="46644" rIns="93287" bIns="46644" rtlCol="0" anchor="b"/>
          <a:lstStyle>
            <a:lvl1pPr algn="r">
              <a:defRPr sz="1200"/>
            </a:lvl1pPr>
          </a:lstStyle>
          <a:p>
            <a:fld id="{7895BE10-CC5E-4978-B3B4-B773B54427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050472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95BE10-CC5E-4978-B3B4-B773B5442796}" type="slidenum">
              <a:rPr lang="en-US" smtClean="0"/>
              <a:t>1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en-US"/>
              <a:t>2/20/2017</a:t>
            </a:r>
          </a:p>
        </p:txBody>
      </p:sp>
    </p:spTree>
    <p:extLst>
      <p:ext uri="{BB962C8B-B14F-4D97-AF65-F5344CB8AC3E}">
        <p14:creationId xmlns:p14="http://schemas.microsoft.com/office/powerpoint/2010/main" val="914286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F1CDA-6127-473F-B792-CBE911D878A6}" type="datetimeFigureOut">
              <a:rPr lang="en-US" smtClean="0"/>
              <a:t>8/14/2019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659F8-DEF4-493F-AA01-9C82EF6AA4DD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F1CDA-6127-473F-B792-CBE911D878A6}" type="datetimeFigureOut">
              <a:rPr lang="en-US" smtClean="0"/>
              <a:t>8/14/2019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659F8-DEF4-493F-AA01-9C82EF6AA4D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F1CDA-6127-473F-B792-CBE911D878A6}" type="datetimeFigureOut">
              <a:rPr lang="en-US" smtClean="0"/>
              <a:t>8/14/2019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659F8-DEF4-493F-AA01-9C82EF6AA4D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F1CDA-6127-473F-B792-CBE911D878A6}" type="datetimeFigureOut">
              <a:rPr lang="en-US" smtClean="0"/>
              <a:t>8/14/2019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659F8-DEF4-493F-AA01-9C82EF6AA4D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F1CDA-6127-473F-B792-CBE911D878A6}" type="datetimeFigureOut">
              <a:rPr lang="en-US" smtClean="0"/>
              <a:t>8/14/2019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659F8-DEF4-493F-AA01-9C82EF6AA4DD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F1CDA-6127-473F-B792-CBE911D878A6}" type="datetimeFigureOut">
              <a:rPr lang="en-US" smtClean="0"/>
              <a:t>8/14/2019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659F8-DEF4-493F-AA01-9C82EF6AA4D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F1CDA-6127-473F-B792-CBE911D878A6}" type="datetimeFigureOut">
              <a:rPr lang="en-US" smtClean="0"/>
              <a:t>8/14/2019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659F8-DEF4-493F-AA01-9C82EF6AA4DD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F1CDA-6127-473F-B792-CBE911D878A6}" type="datetimeFigureOut">
              <a:rPr lang="en-US" smtClean="0"/>
              <a:t>8/14/2019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659F8-DEF4-493F-AA01-9C82EF6AA4D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F1CDA-6127-473F-B792-CBE911D878A6}" type="datetimeFigureOut">
              <a:rPr lang="en-US" smtClean="0"/>
              <a:t>8/14/2019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659F8-DEF4-493F-AA01-9C82EF6AA4D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F1CDA-6127-473F-B792-CBE911D878A6}" type="datetimeFigureOut">
              <a:rPr lang="en-US" smtClean="0"/>
              <a:t>8/14/2019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659F8-DEF4-493F-AA01-9C82EF6AA4DD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F1CDA-6127-473F-B792-CBE911D878A6}" type="datetimeFigureOut">
              <a:rPr lang="en-US" smtClean="0"/>
              <a:t>8/14/2019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659F8-DEF4-493F-AA01-9C82EF6AA4D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1AEF1CDA-6127-473F-B792-CBE911D878A6}" type="datetimeFigureOut">
              <a:rPr lang="en-US" smtClean="0"/>
              <a:t>8/14/2019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387659F8-DEF4-493F-AA01-9C82EF6AA4DD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://www.mcmelectronics.com/" TargetMode="External"/><Relationship Id="rId3" Type="http://schemas.openxmlformats.org/officeDocument/2006/relationships/hyperlink" Target="http://www.raspberrypi.org/" TargetMode="External"/><Relationship Id="rId7" Type="http://schemas.openxmlformats.org/officeDocument/2006/relationships/hyperlink" Target="http://www.sparkfun.com/" TargetMode="External"/><Relationship Id="rId12" Type="http://schemas.openxmlformats.org/officeDocument/2006/relationships/hyperlink" Target="mailto:cduey@msn.com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learn.adafruit.com/category/raspberry-pi" TargetMode="External"/><Relationship Id="rId11" Type="http://schemas.openxmlformats.org/officeDocument/2006/relationships/hyperlink" Target="https://github.com/Chuckduey/CSU_Pi_Class.git" TargetMode="External"/><Relationship Id="rId5" Type="http://schemas.openxmlformats.org/officeDocument/2006/relationships/hyperlink" Target="http://www.adafruit.com/" TargetMode="External"/><Relationship Id="rId10" Type="http://schemas.openxmlformats.org/officeDocument/2006/relationships/hyperlink" Target="http://www.instructables.com/howto/Raspberry+Pi/" TargetMode="External"/><Relationship Id="rId4" Type="http://schemas.openxmlformats.org/officeDocument/2006/relationships/hyperlink" Target="http://www.raspberrypi.org/downloads" TargetMode="External"/><Relationship Id="rId9" Type="http://schemas.openxmlformats.org/officeDocument/2006/relationships/hyperlink" Target="http://www.microcenter.com/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hyperlink" Target="https://en.wikipedia.org/wiki/Raspbian#cite_note-9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hyperlink" Target="http://www.google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elinux.org/RPi-Cam-Web-Interface" TargetMode="External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eg"/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8.jpeg"/><Relationship Id="rId4" Type="http://schemas.openxmlformats.org/officeDocument/2006/relationships/image" Target="../media/image87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huckduey/CSU_Pi_Class.git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cap="none" dirty="0"/>
              <a:t>Basic Raspberry Pi</a:t>
            </a:r>
            <a:br>
              <a:rPr lang="en-US" cap="none" dirty="0"/>
            </a:br>
            <a:r>
              <a:rPr lang="en-US" sz="3200" cap="none" dirty="0">
                <a:solidFill>
                  <a:schemeClr val="accent1"/>
                </a:solidFill>
              </a:rPr>
              <a:t>and embedded systems</a:t>
            </a:r>
            <a:endParaRPr lang="en-US" cap="non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 Chuck Duey</a:t>
            </a:r>
          </a:p>
          <a:p>
            <a:r>
              <a:rPr lang="en-US" dirty="0"/>
              <a:t>August 28</a:t>
            </a:r>
            <a:r>
              <a:rPr lang="en-US" baseline="30000" dirty="0"/>
              <a:t>th</a:t>
            </a:r>
            <a:r>
              <a:rPr lang="en-US" dirty="0"/>
              <a:t> 2019  </a:t>
            </a:r>
          </a:p>
        </p:txBody>
      </p:sp>
      <p:pic>
        <p:nvPicPr>
          <p:cNvPr id="4" name="Picture 2" descr="Raspi_Colour_R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67200" y="3505201"/>
            <a:ext cx="758164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</p:pic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4876800" y="4419601"/>
            <a:ext cx="2475386" cy="3854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cs typeface="Arial" pitchFamily="34" charset="0"/>
              </a:rPr>
              <a:t>TM Raspberry Pi Foundation  www.raspberrypi.org</a:t>
            </a:r>
            <a:endParaRPr kumimoji="0" lang="en-US" altLang="en-US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78362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2BD59-10B4-4C41-821A-115CDFA47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err="1"/>
              <a:t>BeagleBone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CB7573-D49B-453C-A069-DCA022BAD34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77500" lnSpcReduction="20000"/>
          </a:bodyPr>
          <a:lstStyle/>
          <a:p>
            <a:pPr marL="0" indent="0" algn="ctr">
              <a:buNone/>
            </a:pPr>
            <a:r>
              <a:rPr lang="en-US" dirty="0"/>
              <a:t>Advantages</a:t>
            </a:r>
          </a:p>
          <a:p>
            <a:r>
              <a:rPr lang="en-US" sz="2400" dirty="0"/>
              <a:t>Linux operating system. Can program in many languages and interact with the internet.</a:t>
            </a:r>
          </a:p>
          <a:p>
            <a:endParaRPr lang="en-US" sz="2400" dirty="0"/>
          </a:p>
          <a:p>
            <a:r>
              <a:rPr lang="en-US" sz="2400" dirty="0"/>
              <a:t>Can make Webpages and run full LAMP stack.</a:t>
            </a:r>
          </a:p>
          <a:p>
            <a:endParaRPr lang="en-US" sz="2400" dirty="0"/>
          </a:p>
          <a:p>
            <a:r>
              <a:rPr lang="en-US" sz="2400" dirty="0"/>
              <a:t>Open source software and hardware support.</a:t>
            </a:r>
          </a:p>
          <a:p>
            <a:endParaRPr lang="en-US" sz="2400" dirty="0"/>
          </a:p>
          <a:p>
            <a:r>
              <a:rPr lang="en-US" sz="2400" dirty="0"/>
              <a:t>Fast ARM core processor.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The Black Version has a micro HDMI display.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b="1" dirty="0"/>
              <a:t>Analog inputs!</a:t>
            </a:r>
            <a:endParaRPr lang="en-US" sz="24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2112CE-6534-4DD0-A804-C79BC466E03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77500" lnSpcReduction="20000"/>
          </a:bodyPr>
          <a:lstStyle/>
          <a:p>
            <a:pPr marL="0" indent="0" algn="ctr">
              <a:buNone/>
            </a:pPr>
            <a:r>
              <a:rPr lang="en-US" dirty="0"/>
              <a:t>Disadvantages</a:t>
            </a:r>
          </a:p>
          <a:p>
            <a:r>
              <a:rPr lang="en-US" sz="2400" dirty="0"/>
              <a:t>Display resolution not that good.</a:t>
            </a:r>
          </a:p>
          <a:p>
            <a:endParaRPr lang="en-US" sz="2400" dirty="0"/>
          </a:p>
          <a:p>
            <a:r>
              <a:rPr lang="en-US" sz="2400" dirty="0"/>
              <a:t>Single Core ARM Processors.</a:t>
            </a:r>
          </a:p>
          <a:p>
            <a:endParaRPr lang="en-US" sz="2400" dirty="0"/>
          </a:p>
          <a:p>
            <a:r>
              <a:rPr lang="en-US" sz="2400" dirty="0"/>
              <a:t>Operating system overhead.</a:t>
            </a:r>
          </a:p>
          <a:p>
            <a:endParaRPr lang="en-US" sz="2400" dirty="0"/>
          </a:p>
          <a:p>
            <a:r>
              <a:rPr lang="en-US" sz="2400" dirty="0"/>
              <a:t>Costs more than Raspberry Pi</a:t>
            </a:r>
          </a:p>
          <a:p>
            <a:endParaRPr lang="en-US" sz="2400" dirty="0"/>
          </a:p>
          <a:p>
            <a:r>
              <a:rPr lang="en-US" sz="2400" dirty="0"/>
              <a:t>Community support is not as wide as Raspberry Pi</a:t>
            </a:r>
          </a:p>
          <a:p>
            <a:endParaRPr lang="en-US" sz="2400" dirty="0"/>
          </a:p>
          <a:p>
            <a:r>
              <a:rPr lang="en-US" sz="2400" dirty="0"/>
              <a:t>Operating system and Overlays not stable.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954A96-2E02-449A-BDD4-4AC8CEDDC7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5"/>
            <a:ext cx="2590800" cy="16199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8A43D1D-2092-46CE-ADEF-B57B366411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7063373" y="-510175"/>
            <a:ext cx="1570451" cy="2590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4703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C70359-9E1E-4833-9274-D9FF0141B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Time to talk about Raspberry Pi</a:t>
            </a:r>
            <a:r>
              <a:rPr lang="en-US" sz="2800" dirty="0"/>
              <a:t>e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93DF7CE-D01F-4E1C-83CD-D9C16DEB81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75575" y="1600200"/>
            <a:ext cx="5992849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1254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0D33D48-2D52-4E56-B1A2-4B2D5E367B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0" y="-20574"/>
            <a:ext cx="2514600" cy="18113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72BD59-10B4-4C41-821A-115CDFA47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Raspberry 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CB7573-D49B-453C-A069-DCA022BAD34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pPr marL="0" indent="0" algn="ctr">
              <a:buNone/>
            </a:pPr>
            <a:r>
              <a:rPr lang="en-US" dirty="0"/>
              <a:t>Advantages</a:t>
            </a:r>
          </a:p>
          <a:p>
            <a:r>
              <a:rPr lang="en-US" sz="2400" dirty="0"/>
              <a:t>Linux operating system. Can program in many languages and interact with the internet.</a:t>
            </a:r>
          </a:p>
          <a:p>
            <a:endParaRPr lang="en-US" sz="2400" dirty="0"/>
          </a:p>
          <a:p>
            <a:r>
              <a:rPr lang="en-US" sz="2400" dirty="0"/>
              <a:t>Can make Webpages and run full LAMP stack.</a:t>
            </a:r>
          </a:p>
          <a:p>
            <a:endParaRPr lang="en-US" sz="2400" dirty="0"/>
          </a:p>
          <a:p>
            <a:r>
              <a:rPr lang="en-US" sz="2400" dirty="0"/>
              <a:t>Massive open source software and hardware support.</a:t>
            </a:r>
          </a:p>
          <a:p>
            <a:endParaRPr lang="en-US" sz="2400" dirty="0"/>
          </a:p>
          <a:p>
            <a:r>
              <a:rPr lang="en-US" sz="2400" dirty="0"/>
              <a:t>Very fast ARM core processor.</a:t>
            </a:r>
          </a:p>
          <a:p>
            <a:endParaRPr lang="en-US" sz="2400" dirty="0"/>
          </a:p>
          <a:p>
            <a:r>
              <a:rPr lang="en-US" sz="2400" dirty="0"/>
              <a:t>Easy to implement GUI’s for interactive programs.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2112CE-6534-4DD0-A804-C79BC466E03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Disadvantages</a:t>
            </a:r>
          </a:p>
          <a:p>
            <a:r>
              <a:rPr lang="en-US" sz="2400" dirty="0"/>
              <a:t>Need to add on hardware for Analog inputs.</a:t>
            </a:r>
          </a:p>
          <a:p>
            <a:endParaRPr lang="en-US" sz="2400" dirty="0"/>
          </a:p>
          <a:p>
            <a:r>
              <a:rPr lang="en-US" sz="2400" dirty="0"/>
              <a:t>Power hungry when compared to other micro controllers.</a:t>
            </a:r>
          </a:p>
          <a:p>
            <a:endParaRPr lang="en-US" sz="2400" dirty="0"/>
          </a:p>
          <a:p>
            <a:r>
              <a:rPr lang="en-US" sz="2400" dirty="0"/>
              <a:t>Operating system overhead.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D4FC79-011A-4474-A02D-DBE008F6A0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9400" y="16329"/>
            <a:ext cx="2514600" cy="1141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1640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90600"/>
          </a:xfrm>
        </p:spPr>
        <p:txBody>
          <a:bodyPr>
            <a:normAutofit/>
          </a:bodyPr>
          <a:lstStyle/>
          <a:p>
            <a:pPr algn="ctr"/>
            <a:r>
              <a:rPr lang="en-US" sz="3100" dirty="0"/>
              <a:t>Difference between the Raspberry Pi Versions</a:t>
            </a:r>
            <a:r>
              <a:rPr lang="en-US" dirty="0"/>
              <a:t> </a:t>
            </a:r>
          </a:p>
        </p:txBody>
      </p:sp>
      <p:graphicFrame>
        <p:nvGraphicFramePr>
          <p:cNvPr id="16" name="Content Placeholder 1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27526263"/>
              </p:ext>
            </p:extLst>
          </p:nvPr>
        </p:nvGraphicFramePr>
        <p:xfrm>
          <a:off x="76200" y="914400"/>
          <a:ext cx="9067800" cy="56444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76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72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6723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6723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2768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2768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276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27685">
                  <a:extLst>
                    <a:ext uri="{9D8B030D-6E8A-4147-A177-3AD203B41FA5}">
                      <a16:colId xmlns:a16="http://schemas.microsoft.com/office/drawing/2014/main" val="2969163625"/>
                    </a:ext>
                  </a:extLst>
                </a:gridCol>
                <a:gridCol w="1027685">
                  <a:extLst>
                    <a:ext uri="{9D8B030D-6E8A-4147-A177-3AD203B41FA5}">
                      <a16:colId xmlns:a16="http://schemas.microsoft.com/office/drawing/2014/main" val="2040809267"/>
                    </a:ext>
                  </a:extLst>
                </a:gridCol>
              </a:tblGrid>
              <a:tr h="414308">
                <a:tc>
                  <a:txBody>
                    <a:bodyPr/>
                    <a:lstStyle/>
                    <a:p>
                      <a:r>
                        <a:rPr lang="en-US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Zero/W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Pi 3 A+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Pi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Pi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Pi 3+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Pi 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629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CPU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Arm</a:t>
                      </a:r>
                      <a:r>
                        <a:rPr lang="en-US" sz="1400" baseline="0" dirty="0"/>
                        <a:t> 6 1000MHz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Arm</a:t>
                      </a:r>
                      <a:r>
                        <a:rPr lang="en-US" sz="1400" baseline="0" dirty="0"/>
                        <a:t> 6 700MHz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4xArm</a:t>
                      </a:r>
                      <a:r>
                        <a:rPr lang="en-US" sz="1400" baseline="0" dirty="0"/>
                        <a:t> 53 1400MHz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Arm</a:t>
                      </a:r>
                      <a:r>
                        <a:rPr lang="en-US" sz="1400" baseline="0" dirty="0"/>
                        <a:t> 6 700MHz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4xArm</a:t>
                      </a:r>
                      <a:r>
                        <a:rPr lang="en-US" sz="1400" baseline="0" dirty="0"/>
                        <a:t> 7 900MHz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4xArm</a:t>
                      </a:r>
                      <a:r>
                        <a:rPr lang="en-US" sz="1400" baseline="0" dirty="0"/>
                        <a:t> 8 1200MHz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4xArm</a:t>
                      </a:r>
                      <a:r>
                        <a:rPr lang="en-US" sz="1400" baseline="0" dirty="0"/>
                        <a:t> 53 1400MHz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4xArm 72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1500MHz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430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RAM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512MB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512MB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512MB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512MB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1GB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1GB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1GB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1GB/2GB/4GB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430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USB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2-2.0      2-3.0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430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Network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None/</a:t>
                      </a:r>
                      <a:r>
                        <a:rPr lang="en-US" sz="1400" dirty="0" err="1"/>
                        <a:t>WiFi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10/100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WiFi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10/100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10/100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10/100 </a:t>
                      </a:r>
                    </a:p>
                    <a:p>
                      <a:pPr algn="ctr"/>
                      <a:r>
                        <a:rPr lang="en-US" sz="1400" dirty="0" err="1"/>
                        <a:t>WiFi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bg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10/300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/>
                        <a:t>WiFi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abg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10/100/1G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/>
                        <a:t>WiFi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abg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430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Video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HDMI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HDMI/NTSC/PAL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HDMI/NTSC/PAL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HDMI/NTSC/PAL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HDMI/NTSC/PAL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HDMI/NTSC/PAL</a:t>
                      </a:r>
                    </a:p>
                    <a:p>
                      <a:pPr algn="ctr"/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HDMI/NTSC/PAL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2XHDMI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NTCS/PAL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430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Hardware</a:t>
                      </a:r>
                      <a:r>
                        <a:rPr lang="en-US" sz="1400" baseline="0" dirty="0"/>
                        <a:t> IO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1430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+5V Supply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500mA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1.5A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2.0A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2.5A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3.0A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1430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Bluetooth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Yes/W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u="none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u="none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u="none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1430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SD Card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Micro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Mini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Micro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Micro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Micro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Micro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Micro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Micro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1430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$5/$10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$30*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$35/$45/$55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001456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01105A0-4D60-4ABC-A8CA-28A45A63F9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00200" y="304800"/>
            <a:ext cx="4880359" cy="6438306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6DEE25E-CB01-4D5A-A1DC-65746EAAA498}"/>
              </a:ext>
            </a:extLst>
          </p:cNvPr>
          <p:cNvSpPr txBox="1"/>
          <p:nvPr/>
        </p:nvSpPr>
        <p:spPr>
          <a:xfrm>
            <a:off x="2209800" y="951906"/>
            <a:ext cx="76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FF00"/>
                </a:solidFill>
              </a:rPr>
              <a:t>A+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AB7DC6-318F-430E-97AA-1F6C99B54379}"/>
              </a:ext>
            </a:extLst>
          </p:cNvPr>
          <p:cNvSpPr txBox="1"/>
          <p:nvPr/>
        </p:nvSpPr>
        <p:spPr>
          <a:xfrm>
            <a:off x="4724400" y="929383"/>
            <a:ext cx="76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FF00"/>
                </a:solidFill>
              </a:rPr>
              <a:t>B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2C59CE-5677-4C22-8DE2-4B6CBDF03318}"/>
              </a:ext>
            </a:extLst>
          </p:cNvPr>
          <p:cNvSpPr txBox="1"/>
          <p:nvPr/>
        </p:nvSpPr>
        <p:spPr>
          <a:xfrm>
            <a:off x="2022246" y="2423647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</a:rPr>
              <a:t>Zero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1F9602-1F2F-4CE6-AB39-76F75AAF9615}"/>
              </a:ext>
            </a:extLst>
          </p:cNvPr>
          <p:cNvSpPr txBox="1"/>
          <p:nvPr/>
        </p:nvSpPr>
        <p:spPr>
          <a:xfrm>
            <a:off x="2438400" y="3847286"/>
            <a:ext cx="76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FF00"/>
                </a:solidFill>
              </a:rPr>
              <a:t>B+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7130721-C3A4-4112-A15A-E493AE05587A}"/>
              </a:ext>
            </a:extLst>
          </p:cNvPr>
          <p:cNvSpPr txBox="1"/>
          <p:nvPr/>
        </p:nvSpPr>
        <p:spPr>
          <a:xfrm>
            <a:off x="4724400" y="3798853"/>
            <a:ext cx="91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FF00"/>
                </a:solidFill>
              </a:rPr>
              <a:t>Pi2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A75294-1D56-4235-93D2-0969F2B2FB20}"/>
              </a:ext>
            </a:extLst>
          </p:cNvPr>
          <p:cNvSpPr txBox="1"/>
          <p:nvPr/>
        </p:nvSpPr>
        <p:spPr>
          <a:xfrm>
            <a:off x="2408662" y="5548286"/>
            <a:ext cx="10203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FF00"/>
                </a:solidFill>
              </a:rPr>
              <a:t>Pi3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4435027-31A2-40A5-BA85-09C6B849A69D}"/>
              </a:ext>
            </a:extLst>
          </p:cNvPr>
          <p:cNvSpPr txBox="1"/>
          <p:nvPr/>
        </p:nvSpPr>
        <p:spPr>
          <a:xfrm>
            <a:off x="4724399" y="5563375"/>
            <a:ext cx="11430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FF00"/>
                </a:solidFill>
              </a:rPr>
              <a:t>Pi3+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E3C7169-8796-4FE3-999B-2A69DBE4BAAB}"/>
              </a:ext>
            </a:extLst>
          </p:cNvPr>
          <p:cNvSpPr txBox="1"/>
          <p:nvPr/>
        </p:nvSpPr>
        <p:spPr>
          <a:xfrm>
            <a:off x="4274792" y="2419052"/>
            <a:ext cx="14402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</a:rPr>
              <a:t>Zero W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75AD951-6CF0-417A-A71D-6F80E111C7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9400" y="3352800"/>
            <a:ext cx="2453273" cy="159849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1E0FF80-A2DB-48FB-8BAC-0B1A73903173}"/>
              </a:ext>
            </a:extLst>
          </p:cNvPr>
          <p:cNvSpPr txBox="1"/>
          <p:nvPr/>
        </p:nvSpPr>
        <p:spPr>
          <a:xfrm>
            <a:off x="7318759" y="3733800"/>
            <a:ext cx="10203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FF00"/>
                </a:solidFill>
              </a:rPr>
              <a:t>Pi4</a:t>
            </a:r>
          </a:p>
        </p:txBody>
      </p:sp>
    </p:spTree>
    <p:extLst>
      <p:ext uri="{BB962C8B-B14F-4D97-AF65-F5344CB8AC3E}">
        <p14:creationId xmlns:p14="http://schemas.microsoft.com/office/powerpoint/2010/main" val="3114179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aspi_Colour_R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2400" y="152400"/>
            <a:ext cx="1371600" cy="16542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</p:pic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66568" y="1828918"/>
            <a:ext cx="2475386" cy="3854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cs typeface="Arial" pitchFamily="34" charset="0"/>
              </a:rPr>
              <a:t>TM Raspberry Pi Foundation  www.raspberrypi.org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82C3FAB6-7398-41EE-B044-DEF45D3E90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480" y="533400"/>
            <a:ext cx="7020320" cy="990600"/>
          </a:xfrm>
        </p:spPr>
        <p:txBody>
          <a:bodyPr/>
          <a:lstStyle/>
          <a:p>
            <a:r>
              <a:rPr lang="en-US" dirty="0"/>
              <a:t>Some Raspberry Pi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410DE9-8055-467F-B530-703DA43519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021645"/>
            <a:ext cx="8610600" cy="4876800"/>
          </a:xfrm>
        </p:spPr>
        <p:txBody>
          <a:bodyPr>
            <a:normAutofit/>
          </a:bodyPr>
          <a:lstStyle/>
          <a:p>
            <a:pPr marL="0" lvl="0" indent="0" fontAlgn="base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dirty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Good Links and web sites: 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  <a:hlinkClick r:id="rId3"/>
              </a:rPr>
              <a:t>www.raspberrypi.org</a:t>
            </a: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 —The Foundation’s Website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  <a:hlinkClick r:id="rId4"/>
              </a:rPr>
              <a:t>www.raspberrypi.org/downloads</a:t>
            </a: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 — Various Raspberry Pi Operating Systems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  <a:hlinkClick r:id="rId5"/>
              </a:rPr>
              <a:t>www.adafruit.com</a:t>
            </a: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 — Adafruit very good site for parts and tutorials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  <a:hlinkClick r:id="rId6"/>
              </a:rPr>
              <a:t>learn.adafruit.com/category/raspberry-pi</a:t>
            </a: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 —Many projects and how </a:t>
            </a:r>
            <a:r>
              <a:rPr lang="en-US" altLang="en-US" sz="1800" dirty="0" err="1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to’s</a:t>
            </a: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 at Adafruit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  <a:hlinkClick r:id="rId7"/>
              </a:rPr>
              <a:t>www.sparkfun.com</a:t>
            </a: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 —Raspberry Pi parts and many other Hobby parts. (Colorado Co.)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  <a:hlinkClick r:id="rId8"/>
              </a:rPr>
              <a:t>www.mcmelectronics.com</a:t>
            </a: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 —Low priced Raspberry Pi Parts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  <a:hlinkClick r:id="rId9"/>
              </a:rPr>
              <a:t>www.microcenter.com</a:t>
            </a: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 —Online and In Store Raspberry Pi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sz="1800" dirty="0">
                <a:latin typeface="Calibri" panose="020F0502020204030204" pitchFamily="34" charset="0"/>
                <a:hlinkClick r:id="rId10"/>
              </a:rPr>
              <a:t>http://www.instructables.com/howto/Raspberry+Pi/</a:t>
            </a:r>
            <a:r>
              <a:rPr lang="en-US" sz="1800" dirty="0">
                <a:latin typeface="Calibri" panose="020F0502020204030204" pitchFamily="34" charset="0"/>
              </a:rPr>
              <a:t>   Lots of good Pi Tutorials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sz="1800" dirty="0">
                <a:latin typeface="Calibri" panose="020F0502020204030204" pitchFamily="34" charset="0"/>
                <a:hlinkClick r:id="rId11"/>
              </a:rPr>
              <a:t>https://github.com/Chuckduey/CSU_Pi_Class.git</a:t>
            </a:r>
            <a:r>
              <a:rPr lang="en-US" sz="1800" dirty="0">
                <a:latin typeface="Calibri" panose="020F0502020204030204" pitchFamily="34" charset="0"/>
              </a:rPr>
              <a:t> GitHub page with the code from this class.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sz="1800" dirty="0">
                <a:latin typeface="Calibri" panose="020F0502020204030204" pitchFamily="34" charset="0"/>
              </a:rPr>
              <a:t>My email </a:t>
            </a:r>
            <a:r>
              <a:rPr lang="en-US" sz="1800" dirty="0">
                <a:latin typeface="Calibri" panose="020F0502020204030204" pitchFamily="34" charset="0"/>
                <a:hlinkClick r:id="rId12"/>
              </a:rPr>
              <a:t>cduey@msn.com</a:t>
            </a:r>
            <a:r>
              <a:rPr lang="en-US" sz="1800" dirty="0">
                <a:latin typeface="Calibri" panose="020F050202020403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872695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Important Raspberry Pi Tips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05400"/>
          </a:xfrm>
        </p:spPr>
        <p:txBody>
          <a:bodyPr>
            <a:normAutofit fontScale="77500" lnSpcReduction="20000"/>
          </a:bodyPr>
          <a:lstStyle/>
          <a:p>
            <a:r>
              <a:rPr lang="en-US" b="1" dirty="0"/>
              <a:t>Do Not add or remove hardware while running. </a:t>
            </a:r>
            <a:r>
              <a:rPr lang="en-US" dirty="0"/>
              <a:t>Including USB devices. Plugging in a mouse at the last minute can kill the SD card.</a:t>
            </a:r>
          </a:p>
          <a:p>
            <a:endParaRPr lang="en-US" dirty="0"/>
          </a:p>
          <a:p>
            <a:r>
              <a:rPr lang="en-US" dirty="0"/>
              <a:t>Power down the Raspberry Pi using a software command  before removing power.  SD corruption is very common on uncontrolled power downs.</a:t>
            </a:r>
          </a:p>
          <a:p>
            <a:endParaRPr lang="en-US" dirty="0"/>
          </a:p>
          <a:p>
            <a:r>
              <a:rPr lang="en-US" dirty="0"/>
              <a:t>SD cards are fragile and also wear out.  Keep a backup copy of your code. It is best to store it on a network drive.</a:t>
            </a:r>
          </a:p>
          <a:p>
            <a:endParaRPr lang="en-US" dirty="0"/>
          </a:p>
          <a:p>
            <a:r>
              <a:rPr lang="en-US" dirty="0"/>
              <a:t>SD cards come in various speeds and sizes.  Class 10 is the fastest.  For the Raspberry Pi 32GB is the maximum sized. (SD limitation)</a:t>
            </a:r>
          </a:p>
          <a:p>
            <a:endParaRPr lang="en-US" dirty="0"/>
          </a:p>
          <a:p>
            <a:r>
              <a:rPr lang="en-US" dirty="0"/>
              <a:t>The Raspberry Pi I/O ports are 3.3V.  A 5V signal will render the port, and possibly the whole Pi useless.</a:t>
            </a:r>
          </a:p>
          <a:p>
            <a:endParaRPr lang="en-US" dirty="0"/>
          </a:p>
          <a:p>
            <a:r>
              <a:rPr lang="en-US" dirty="0"/>
              <a:t>The Micro SD cards are very easy to pop out accidentally. If it does while it is running, resist the temptation to plug it right back in.  Power down first!!!</a:t>
            </a:r>
          </a:p>
        </p:txBody>
      </p:sp>
    </p:spTree>
    <p:extLst>
      <p:ext uri="{BB962C8B-B14F-4D97-AF65-F5344CB8AC3E}">
        <p14:creationId xmlns:p14="http://schemas.microsoft.com/office/powerpoint/2010/main" val="13385316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Useful Tools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Linux or MAC computer with USB and network. </a:t>
            </a:r>
          </a:p>
          <a:p>
            <a:pPr lvl="1"/>
            <a:r>
              <a:rPr lang="en-US" dirty="0"/>
              <a:t> With a Linux computer, it makes it easy to copy, change and back up Raspberry Pi SD cards using the “</a:t>
            </a:r>
            <a:r>
              <a:rPr lang="en-US" dirty="0" err="1"/>
              <a:t>dd</a:t>
            </a:r>
            <a:r>
              <a:rPr lang="en-US" dirty="0"/>
              <a:t>” command. </a:t>
            </a:r>
          </a:p>
          <a:p>
            <a:pPr lvl="1"/>
            <a:r>
              <a:rPr lang="en-US" dirty="0"/>
              <a:t>Also the </a:t>
            </a:r>
            <a:r>
              <a:rPr lang="en-US" dirty="0" err="1"/>
              <a:t>ssh</a:t>
            </a:r>
            <a:r>
              <a:rPr lang="en-US" dirty="0"/>
              <a:t>, and </a:t>
            </a:r>
            <a:r>
              <a:rPr lang="en-US" dirty="0" err="1"/>
              <a:t>ssh</a:t>
            </a:r>
            <a:r>
              <a:rPr lang="en-US" dirty="0"/>
              <a:t> –X makes it easy to remote in to work.</a:t>
            </a:r>
          </a:p>
          <a:p>
            <a:r>
              <a:rPr lang="en-US" dirty="0"/>
              <a:t>Win32 Disk Imager - </a:t>
            </a:r>
            <a:r>
              <a:rPr lang="en-US" sz="2000" dirty="0"/>
              <a:t>A perfect tool copying and backing up Raspberry Pi SD cards.  Do not do a direct SD to SD copy.</a:t>
            </a:r>
          </a:p>
          <a:p>
            <a:r>
              <a:rPr lang="en-US" dirty="0" err="1"/>
              <a:t>PuTTY</a:t>
            </a:r>
            <a:r>
              <a:rPr lang="en-US" dirty="0"/>
              <a:t> - </a:t>
            </a:r>
            <a:r>
              <a:rPr lang="en-US" sz="2000" dirty="0"/>
              <a:t>creates a terminal window that can be used to “</a:t>
            </a:r>
            <a:r>
              <a:rPr lang="en-US" sz="2000" dirty="0" err="1"/>
              <a:t>ssh</a:t>
            </a:r>
            <a:r>
              <a:rPr lang="en-US" sz="2000" dirty="0"/>
              <a:t>” to any Linux computer on you network from a windows machine.</a:t>
            </a:r>
          </a:p>
          <a:p>
            <a:r>
              <a:rPr lang="en-US" dirty="0"/>
              <a:t>VNC/ </a:t>
            </a:r>
            <a:r>
              <a:rPr lang="en-US" dirty="0" err="1"/>
              <a:t>RealVNC</a:t>
            </a:r>
            <a:r>
              <a:rPr lang="en-US" dirty="0"/>
              <a:t> </a:t>
            </a:r>
            <a:r>
              <a:rPr lang="en-US" sz="2000" dirty="0"/>
              <a:t>– VNC can display a desktop to another computer Linux or Windows.  Very nice for remote work from different platforms.</a:t>
            </a:r>
          </a:p>
          <a:p>
            <a:r>
              <a:rPr lang="en-US" dirty="0"/>
              <a:t>USB power 2.5A or more - </a:t>
            </a:r>
            <a:r>
              <a:rPr lang="en-US" sz="2000" dirty="0"/>
              <a:t>While most computers are limited to 500mA of current on the USB port, it is easy to have more that that draw from a Raspberry Pi with accessories.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52160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Useful Windows Tools</a:t>
            </a:r>
          </a:p>
        </p:txBody>
      </p:sp>
      <p:sp>
        <p:nvSpPr>
          <p:cNvPr id="4" name="Rectangle 3"/>
          <p:cNvSpPr/>
          <p:nvPr/>
        </p:nvSpPr>
        <p:spPr>
          <a:xfrm>
            <a:off x="3556337" y="3244334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200" y="2578913"/>
            <a:ext cx="4400550" cy="421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2400" y="1524000"/>
            <a:ext cx="2867025" cy="107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22689" y="4623088"/>
            <a:ext cx="4034536" cy="22311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57800" y="1990725"/>
            <a:ext cx="3581400" cy="26799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57800" y="-18639"/>
            <a:ext cx="3907612" cy="20093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646424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81000"/>
            <a:ext cx="8305800" cy="990600"/>
          </a:xfrm>
        </p:spPr>
        <p:txBody>
          <a:bodyPr/>
          <a:lstStyle/>
          <a:p>
            <a:pPr algn="ctr"/>
            <a:r>
              <a:rPr lang="en-US" dirty="0"/>
              <a:t>How do you get an OS: NOOBS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514600" y="1320424"/>
            <a:ext cx="678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www.raspberrypi.org/downloads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58D9D1-A67D-4543-BEEF-70B15F70D2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8271" y="2695628"/>
            <a:ext cx="5176477" cy="4162372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BB8F396-844A-42D0-8CB1-7282A0F344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1320424"/>
            <a:ext cx="3886200" cy="5537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6994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458200" cy="4876800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Different embedded systems</a:t>
            </a:r>
          </a:p>
          <a:p>
            <a:r>
              <a:rPr lang="en-US" dirty="0"/>
              <a:t>What is a Raspberry Pi?</a:t>
            </a:r>
          </a:p>
          <a:p>
            <a:r>
              <a:rPr lang="en-US" dirty="0"/>
              <a:t>Tips and Tools for the Raspberry Pi</a:t>
            </a:r>
          </a:p>
          <a:p>
            <a:r>
              <a:rPr lang="en-US" dirty="0"/>
              <a:t>How to install and update your own “Distro”</a:t>
            </a:r>
          </a:p>
          <a:p>
            <a:r>
              <a:rPr lang="en-US" dirty="0"/>
              <a:t>Tour of the standard Linux Desktop</a:t>
            </a:r>
          </a:p>
          <a:p>
            <a:r>
              <a:rPr lang="en-US" dirty="0"/>
              <a:t>Raspberry Pi Packages</a:t>
            </a:r>
          </a:p>
          <a:p>
            <a:r>
              <a:rPr lang="en-US" dirty="0"/>
              <a:t>Raspberry Pi and Internet</a:t>
            </a:r>
          </a:p>
          <a:p>
            <a:pPr lvl="1"/>
            <a:r>
              <a:rPr lang="en-US" dirty="0"/>
              <a:t>Web Pages, LAMP Stack, Internet API’s and Sockets</a:t>
            </a:r>
          </a:p>
          <a:p>
            <a:r>
              <a:rPr lang="en-US" dirty="0"/>
              <a:t>Somethings the Raspberry Pi can do with USB hardware</a:t>
            </a:r>
          </a:p>
          <a:p>
            <a:pPr lvl="1"/>
            <a:r>
              <a:rPr lang="en-US" dirty="0"/>
              <a:t>Wireless router/Access point</a:t>
            </a:r>
          </a:p>
          <a:p>
            <a:pPr lvl="1"/>
            <a:r>
              <a:rPr lang="en-US" dirty="0"/>
              <a:t>Software Defined Radio</a:t>
            </a:r>
          </a:p>
          <a:p>
            <a:r>
              <a:rPr lang="en-US" dirty="0"/>
              <a:t>Raspberry Pi Addon Hardware</a:t>
            </a:r>
          </a:p>
          <a:p>
            <a:pPr lvl="1"/>
            <a:r>
              <a:rPr lang="en-US" dirty="0"/>
              <a:t>Built in interfaces for camera and display</a:t>
            </a:r>
          </a:p>
          <a:p>
            <a:pPr lvl="1"/>
            <a:r>
              <a:rPr lang="en-US" dirty="0"/>
              <a:t>Hats and bonnets</a:t>
            </a:r>
          </a:p>
          <a:p>
            <a:pPr lvl="1"/>
            <a:r>
              <a:rPr lang="en-US" dirty="0"/>
              <a:t>Other Addon Boards</a:t>
            </a:r>
          </a:p>
          <a:p>
            <a:r>
              <a:rPr lang="en-US" dirty="0"/>
              <a:t>Detailed tour of the I/O ports and how to connect.</a:t>
            </a:r>
          </a:p>
          <a:p>
            <a:r>
              <a:rPr lang="en-US" dirty="0"/>
              <a:t>Hands on exercise with the raspberry Pi and adding circuits. LEDs, and I2C</a:t>
            </a:r>
          </a:p>
          <a:p>
            <a:endParaRPr lang="en-US" dirty="0"/>
          </a:p>
        </p:txBody>
      </p:sp>
      <p:pic>
        <p:nvPicPr>
          <p:cNvPr id="4" name="Picture 2" descr="Raspi_Colour_R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94494" y="381000"/>
            <a:ext cx="990600" cy="1194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</p:pic>
      <p:sp>
        <p:nvSpPr>
          <p:cNvPr id="5" name="Text Box 3">
            <a:extLst>
              <a:ext uri="{FF2B5EF4-FFF2-40B4-BE49-F238E27FC236}">
                <a16:creationId xmlns:a16="http://schemas.microsoft.com/office/drawing/2014/main" id="{A68DA090-5E50-4431-8EB4-C5D1CCB29A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67200" y="1421108"/>
            <a:ext cx="2475386" cy="3854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cs typeface="Arial" pitchFamily="34" charset="0"/>
              </a:rPr>
              <a:t>TM Raspberry Pi Foundation  www.raspberrypi.org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98164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966C9A-BDE2-4F90-A99C-C0BEEE943F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0926"/>
            <a:ext cx="8229600" cy="990600"/>
          </a:xfrm>
        </p:spPr>
        <p:txBody>
          <a:bodyPr/>
          <a:lstStyle/>
          <a:p>
            <a:r>
              <a:rPr lang="en-US" dirty="0"/>
              <a:t>Raspberry Pi Raspbian Versions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5C82C9C-7974-4910-B0A9-7DEF613ECA7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72371857"/>
              </p:ext>
            </p:extLst>
          </p:nvPr>
        </p:nvGraphicFramePr>
        <p:xfrm>
          <a:off x="-740" y="1128854"/>
          <a:ext cx="9067794" cy="4057650"/>
        </p:xfrm>
        <a:graphic>
          <a:graphicData uri="http://schemas.openxmlformats.org/drawingml/2006/table">
            <a:tbl>
              <a:tblPr/>
              <a:tblGrid>
                <a:gridCol w="759871">
                  <a:extLst>
                    <a:ext uri="{9D8B030D-6E8A-4147-A177-3AD203B41FA5}">
                      <a16:colId xmlns:a16="http://schemas.microsoft.com/office/drawing/2014/main" val="69984889"/>
                    </a:ext>
                  </a:extLst>
                </a:gridCol>
                <a:gridCol w="759871">
                  <a:extLst>
                    <a:ext uri="{9D8B030D-6E8A-4147-A177-3AD203B41FA5}">
                      <a16:colId xmlns:a16="http://schemas.microsoft.com/office/drawing/2014/main" val="3938460117"/>
                    </a:ext>
                  </a:extLst>
                </a:gridCol>
                <a:gridCol w="759871">
                  <a:extLst>
                    <a:ext uri="{9D8B030D-6E8A-4147-A177-3AD203B41FA5}">
                      <a16:colId xmlns:a16="http://schemas.microsoft.com/office/drawing/2014/main" val="1553814529"/>
                    </a:ext>
                  </a:extLst>
                </a:gridCol>
                <a:gridCol w="683881">
                  <a:extLst>
                    <a:ext uri="{9D8B030D-6E8A-4147-A177-3AD203B41FA5}">
                      <a16:colId xmlns:a16="http://schemas.microsoft.com/office/drawing/2014/main" val="1200753772"/>
                    </a:ext>
                  </a:extLst>
                </a:gridCol>
                <a:gridCol w="658556">
                  <a:extLst>
                    <a:ext uri="{9D8B030D-6E8A-4147-A177-3AD203B41FA5}">
                      <a16:colId xmlns:a16="http://schemas.microsoft.com/office/drawing/2014/main" val="2623340296"/>
                    </a:ext>
                  </a:extLst>
                </a:gridCol>
                <a:gridCol w="658556">
                  <a:extLst>
                    <a:ext uri="{9D8B030D-6E8A-4147-A177-3AD203B41FA5}">
                      <a16:colId xmlns:a16="http://schemas.microsoft.com/office/drawing/2014/main" val="707751869"/>
                    </a:ext>
                  </a:extLst>
                </a:gridCol>
                <a:gridCol w="987833">
                  <a:extLst>
                    <a:ext uri="{9D8B030D-6E8A-4147-A177-3AD203B41FA5}">
                      <a16:colId xmlns:a16="http://schemas.microsoft.com/office/drawing/2014/main" val="4269294397"/>
                    </a:ext>
                  </a:extLst>
                </a:gridCol>
                <a:gridCol w="759871">
                  <a:extLst>
                    <a:ext uri="{9D8B030D-6E8A-4147-A177-3AD203B41FA5}">
                      <a16:colId xmlns:a16="http://schemas.microsoft.com/office/drawing/2014/main" val="2109746"/>
                    </a:ext>
                  </a:extLst>
                </a:gridCol>
                <a:gridCol w="759871">
                  <a:extLst>
                    <a:ext uri="{9D8B030D-6E8A-4147-A177-3AD203B41FA5}">
                      <a16:colId xmlns:a16="http://schemas.microsoft.com/office/drawing/2014/main" val="174963921"/>
                    </a:ext>
                  </a:extLst>
                </a:gridCol>
                <a:gridCol w="759871">
                  <a:extLst>
                    <a:ext uri="{9D8B030D-6E8A-4147-A177-3AD203B41FA5}">
                      <a16:colId xmlns:a16="http://schemas.microsoft.com/office/drawing/2014/main" val="3492341782"/>
                    </a:ext>
                  </a:extLst>
                </a:gridCol>
                <a:gridCol w="759871">
                  <a:extLst>
                    <a:ext uri="{9D8B030D-6E8A-4147-A177-3AD203B41FA5}">
                      <a16:colId xmlns:a16="http://schemas.microsoft.com/office/drawing/2014/main" val="63416326"/>
                    </a:ext>
                  </a:extLst>
                </a:gridCol>
                <a:gridCol w="759871">
                  <a:extLst>
                    <a:ext uri="{9D8B030D-6E8A-4147-A177-3AD203B41FA5}">
                      <a16:colId xmlns:a16="http://schemas.microsoft.com/office/drawing/2014/main" val="2599179384"/>
                    </a:ext>
                  </a:extLst>
                </a:gridCol>
              </a:tblGrid>
              <a:tr h="108585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Release Date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Release Name </a:t>
                      </a:r>
                      <a:r>
                        <a:rPr lang="en-US" sz="1100" b="0" i="0" u="none" strike="noStrike" baseline="30000">
                          <a:solidFill>
                            <a:srgbClr val="0B0080"/>
                          </a:solidFill>
                          <a:effectLst/>
                          <a:hlinkClick r:id="rId2"/>
                        </a:rPr>
                        <a:t>[9]</a:t>
                      </a:r>
                      <a:endParaRPr lang="en-US" sz="1100">
                        <a:effectLst/>
                      </a:endParaRP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Debian Version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Linux Kernel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GCC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apt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X Server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effectLst/>
                        </a:rPr>
                        <a:t>Raspberry Pi 1/1+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effectLst/>
                        </a:rPr>
                        <a:t>Raspberry Pi 2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effectLst/>
                        </a:rPr>
                        <a:t>Raspberry Pi 3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effectLst/>
                        </a:rPr>
                        <a:t>Raspberry Pi 3+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effectLst/>
                        </a:rPr>
                        <a:t>Raspberry Pi 4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6792661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2015-05-12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2015-05-05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7 (Wheezy)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3.18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4.7.2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0.9.7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7.7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2D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2D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2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881118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2017-07-05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2017-07-05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8 (Jessie)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4.9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4.9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	1.0.9.8.1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7.7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2D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2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4295088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2019-04-08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2019-04-08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9 (Stretch)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4.14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6.3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1.4.9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7.7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2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4407623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2019-07-10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2019-07-10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10 (Buster)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4.19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8.3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1.8.2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7.7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3312938"/>
                  </a:ext>
                </a:extLst>
              </a:tr>
            </a:tbl>
          </a:graphicData>
        </a:graphic>
      </p:graphicFrame>
      <p:pic>
        <p:nvPicPr>
          <p:cNvPr id="1031" name="Picture 7" descr="Yes">
            <a:extLst>
              <a:ext uri="{FF2B5EF4-FFF2-40B4-BE49-F238E27FC236}">
                <a16:creationId xmlns:a16="http://schemas.microsoft.com/office/drawing/2014/main" id="{BCEDF29A-24E1-4F44-9469-E5310E562C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1834" y="4724399"/>
            <a:ext cx="216694" cy="17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Yes">
            <a:extLst>
              <a:ext uri="{FF2B5EF4-FFF2-40B4-BE49-F238E27FC236}">
                <a16:creationId xmlns:a16="http://schemas.microsoft.com/office/drawing/2014/main" id="{37A68D0A-535B-47DC-9CA0-13E74946DD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7952" y="2502915"/>
            <a:ext cx="216694" cy="17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1" name="Picture 17" descr="Yes">
            <a:extLst>
              <a:ext uri="{FF2B5EF4-FFF2-40B4-BE49-F238E27FC236}">
                <a16:creationId xmlns:a16="http://schemas.microsoft.com/office/drawing/2014/main" id="{FFD0FBF7-1F71-4C77-A1EA-97BE0072E4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4451" y="2516686"/>
            <a:ext cx="216694" cy="17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3" name="Picture 19" descr="No">
            <a:extLst>
              <a:ext uri="{FF2B5EF4-FFF2-40B4-BE49-F238E27FC236}">
                <a16:creationId xmlns:a16="http://schemas.microsoft.com/office/drawing/2014/main" id="{11BBB086-1DF5-41AA-A38D-81C7AB7BFC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8960" y="2536074"/>
            <a:ext cx="216694" cy="17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No">
            <a:extLst>
              <a:ext uri="{FF2B5EF4-FFF2-40B4-BE49-F238E27FC236}">
                <a16:creationId xmlns:a16="http://schemas.microsoft.com/office/drawing/2014/main" id="{C47D4367-4550-495B-9782-C4D94A7DA5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7936" y="2531181"/>
            <a:ext cx="216694" cy="17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5" name="Picture 21" descr="No">
            <a:extLst>
              <a:ext uri="{FF2B5EF4-FFF2-40B4-BE49-F238E27FC236}">
                <a16:creationId xmlns:a16="http://schemas.microsoft.com/office/drawing/2014/main" id="{1D810A13-2B0B-44C4-A609-031D0C51D6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5473" y="2531181"/>
            <a:ext cx="216694" cy="17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12" descr="Yes">
            <a:extLst>
              <a:ext uri="{FF2B5EF4-FFF2-40B4-BE49-F238E27FC236}">
                <a16:creationId xmlns:a16="http://schemas.microsoft.com/office/drawing/2014/main" id="{B9024518-725A-4272-9190-0F3F5139C2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0744" y="4724401"/>
            <a:ext cx="216694" cy="17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17" descr="Yes">
            <a:extLst>
              <a:ext uri="{FF2B5EF4-FFF2-40B4-BE49-F238E27FC236}">
                <a16:creationId xmlns:a16="http://schemas.microsoft.com/office/drawing/2014/main" id="{E2E14310-EA91-4984-89C1-8EF912B3AC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7243" y="4738172"/>
            <a:ext cx="216694" cy="17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19" descr="No">
            <a:extLst>
              <a:ext uri="{FF2B5EF4-FFF2-40B4-BE49-F238E27FC236}">
                <a16:creationId xmlns:a16="http://schemas.microsoft.com/office/drawing/2014/main" id="{5E093DF0-DA2F-4EA4-915F-783E6B85DD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8960" y="3195527"/>
            <a:ext cx="216694" cy="17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0" descr="No">
            <a:extLst>
              <a:ext uri="{FF2B5EF4-FFF2-40B4-BE49-F238E27FC236}">
                <a16:creationId xmlns:a16="http://schemas.microsoft.com/office/drawing/2014/main" id="{79CD30E4-B367-4417-91DF-7B48B777EB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3284" y="3195528"/>
            <a:ext cx="216694" cy="17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7" descr="Yes">
            <a:extLst>
              <a:ext uri="{FF2B5EF4-FFF2-40B4-BE49-F238E27FC236}">
                <a16:creationId xmlns:a16="http://schemas.microsoft.com/office/drawing/2014/main" id="{E464CB8D-3606-4EA8-B47E-26777923FF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7608" y="3206320"/>
            <a:ext cx="216694" cy="17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12" descr="Yes">
            <a:extLst>
              <a:ext uri="{FF2B5EF4-FFF2-40B4-BE49-F238E27FC236}">
                <a16:creationId xmlns:a16="http://schemas.microsoft.com/office/drawing/2014/main" id="{2F1EC787-F279-40D2-AFEB-9A74966DF9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7952" y="3206321"/>
            <a:ext cx="216694" cy="17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17" descr="Yes">
            <a:extLst>
              <a:ext uri="{FF2B5EF4-FFF2-40B4-BE49-F238E27FC236}">
                <a16:creationId xmlns:a16="http://schemas.microsoft.com/office/drawing/2014/main" id="{1BF4D4C2-3FCC-4CC5-A468-16C828AD5A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4451" y="3220092"/>
            <a:ext cx="216694" cy="17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7" descr="Yes">
            <a:extLst>
              <a:ext uri="{FF2B5EF4-FFF2-40B4-BE49-F238E27FC236}">
                <a16:creationId xmlns:a16="http://schemas.microsoft.com/office/drawing/2014/main" id="{4C6BAE75-F2FC-4D52-92FF-9C76BCEA62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4724400"/>
            <a:ext cx="216694" cy="17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7" descr="Yes">
            <a:extLst>
              <a:ext uri="{FF2B5EF4-FFF2-40B4-BE49-F238E27FC236}">
                <a16:creationId xmlns:a16="http://schemas.microsoft.com/office/drawing/2014/main" id="{769149E7-3D3E-45D6-9C29-1A127F67A8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9589" y="3959608"/>
            <a:ext cx="216694" cy="17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12" descr="Yes">
            <a:extLst>
              <a:ext uri="{FF2B5EF4-FFF2-40B4-BE49-F238E27FC236}">
                <a16:creationId xmlns:a16="http://schemas.microsoft.com/office/drawing/2014/main" id="{35DB35A3-3CAA-448D-8FD9-2D489D6003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0744" y="3945838"/>
            <a:ext cx="216694" cy="17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17" descr="Yes">
            <a:extLst>
              <a:ext uri="{FF2B5EF4-FFF2-40B4-BE49-F238E27FC236}">
                <a16:creationId xmlns:a16="http://schemas.microsoft.com/office/drawing/2014/main" id="{230FA05F-779E-4A9E-AEA0-F443519E26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7243" y="3959609"/>
            <a:ext cx="216694" cy="17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7" descr="Yes">
            <a:extLst>
              <a:ext uri="{FF2B5EF4-FFF2-40B4-BE49-F238E27FC236}">
                <a16:creationId xmlns:a16="http://schemas.microsoft.com/office/drawing/2014/main" id="{5D7E5101-9855-4087-A223-7D9AD53C7F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3945837"/>
            <a:ext cx="216694" cy="17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7" descr="Yes">
            <a:extLst>
              <a:ext uri="{FF2B5EF4-FFF2-40B4-BE49-F238E27FC236}">
                <a16:creationId xmlns:a16="http://schemas.microsoft.com/office/drawing/2014/main" id="{5C6E0675-2BE1-4A0F-8E32-EA7655C5F8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9589" y="4738171"/>
            <a:ext cx="216694" cy="17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19" descr="No">
            <a:extLst>
              <a:ext uri="{FF2B5EF4-FFF2-40B4-BE49-F238E27FC236}">
                <a16:creationId xmlns:a16="http://schemas.microsoft.com/office/drawing/2014/main" id="{4ECD3385-D190-466B-A6CD-1876D4FE02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8960" y="3959608"/>
            <a:ext cx="216694" cy="17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D23A008-C0A9-463A-B2EB-BE3CE0902B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270460"/>
            <a:ext cx="1066800" cy="15535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9F440C9-5C37-4D15-878F-2D0741802B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5999" y="5191671"/>
            <a:ext cx="766601" cy="16478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DABA158-C957-40DE-8038-A82E09D01F8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97207" y="5216708"/>
            <a:ext cx="1784193" cy="160727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4CE69C7-7307-4617-B5D1-5830A92B033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24251" y="5228904"/>
            <a:ext cx="1938352" cy="161004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F06EC0A-C170-4F6B-9764-AFC407E37942}"/>
              </a:ext>
            </a:extLst>
          </p:cNvPr>
          <p:cNvSpPr txBox="1"/>
          <p:nvPr/>
        </p:nvSpPr>
        <p:spPr>
          <a:xfrm>
            <a:off x="3962400" y="5410200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Buster</a:t>
            </a:r>
          </a:p>
        </p:txBody>
      </p:sp>
    </p:spTree>
    <p:extLst>
      <p:ext uri="{BB962C8B-B14F-4D97-AF65-F5344CB8AC3E}">
        <p14:creationId xmlns:p14="http://schemas.microsoft.com/office/powerpoint/2010/main" val="10659856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ED2FCE-CA7A-4491-92DC-FCC98F280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For NOOBS extract files and copy to fresh </a:t>
            </a:r>
            <a:r>
              <a:rPr lang="en-US" sz="3200" dirty="0" err="1"/>
              <a:t>SDCard</a:t>
            </a:r>
            <a:r>
              <a:rPr lang="en-US" sz="3200" dirty="0"/>
              <a:t> 32GB or smaller, and bigger than 8GB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0D5157D-3623-4E76-89AA-DCB328B999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28667" y="1600200"/>
            <a:ext cx="5686665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4980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AF47A4-8A07-49D8-8CAA-DED49BB704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</a:t>
            </a:r>
            <a:r>
              <a:rPr lang="en-US" dirty="0" err="1"/>
              <a:t>Raspian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4E53FCA-C42A-4EC2-8779-DDE5401863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512480"/>
            <a:ext cx="2932003" cy="383304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786BF53-1475-4187-A5FE-BA33030BDB4B}"/>
              </a:ext>
            </a:extLst>
          </p:cNvPr>
          <p:cNvCxnSpPr/>
          <p:nvPr/>
        </p:nvCxnSpPr>
        <p:spPr>
          <a:xfrm flipV="1">
            <a:off x="1676400" y="5257800"/>
            <a:ext cx="0" cy="4572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0FC0022-FA91-48AA-A74D-AE9FCC814E58}"/>
              </a:ext>
            </a:extLst>
          </p:cNvPr>
          <p:cNvSpPr txBox="1"/>
          <p:nvPr/>
        </p:nvSpPr>
        <p:spPr>
          <a:xfrm>
            <a:off x="685800" y="5720123"/>
            <a:ext cx="2057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Set US Keyboard!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FE487B-6C3F-4A89-897B-3B0E8B7C24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9203" y="1524000"/>
            <a:ext cx="2552700" cy="169167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F2E3259-2346-4D9C-B0AE-4DECC707D2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1764" y="3227190"/>
            <a:ext cx="2563137" cy="16916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24BC153-0C82-4227-BEE4-526F171944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1903" y="1524000"/>
            <a:ext cx="2563137" cy="168841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BA02AE1-C7F4-435B-A553-037F66C5E314}"/>
              </a:ext>
            </a:extLst>
          </p:cNvPr>
          <p:cNvSpPr txBox="1"/>
          <p:nvPr/>
        </p:nvSpPr>
        <p:spPr>
          <a:xfrm>
            <a:off x="8686800" y="1676400"/>
            <a:ext cx="3048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>
                <a:solidFill>
                  <a:srgbClr val="FF0000"/>
                </a:solidFill>
              </a:rPr>
              <a:t>!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F770C85-3ECB-4404-BF78-766BC5013F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41903" y="3196955"/>
            <a:ext cx="2962832" cy="2707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8940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A5A66-82C9-42AA-8091-E5DF3E245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/>
              <a:t>Quick Word on SD Cards </a:t>
            </a:r>
            <a:br>
              <a:rPr lang="en-US" sz="3200" dirty="0"/>
            </a:br>
            <a:r>
              <a:rPr lang="en-US" sz="3200" dirty="0"/>
              <a:t> They are not all the same.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CF04FD-37CD-432C-B3BD-CB42D2E384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644" y="1471960"/>
            <a:ext cx="8361556" cy="5157439"/>
          </a:xfrm>
        </p:spPr>
        <p:txBody>
          <a:bodyPr>
            <a:normAutofit/>
          </a:bodyPr>
          <a:lstStyle/>
          <a:p>
            <a:r>
              <a:rPr lang="en-US" sz="2000" dirty="0"/>
              <a:t>Backup your files!!!! SD Cards will get corrupted.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When you copy an image, actual SD card size can vary by more than a GB.  To burn to a new card the image size or bigger is needed!  Both Windows and Linux copies will have this problem</a:t>
            </a:r>
          </a:p>
          <a:p>
            <a:r>
              <a:rPr lang="en-US" sz="2000" dirty="0"/>
              <a:t>If Linux dd is used, make sure to copy the root image. /dev/</a:t>
            </a:r>
            <a:r>
              <a:rPr lang="en-US" sz="2000" dirty="0" err="1"/>
              <a:t>sdX</a:t>
            </a:r>
            <a:r>
              <a:rPr lang="en-US" sz="2000" dirty="0"/>
              <a:t> not /dev/sdX0,1..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A9AB50-B84F-4181-8229-E21D2C95F8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644" y="2004767"/>
            <a:ext cx="3729038" cy="255382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879AAEB-850A-4AF8-AFBA-3C45CF7CD6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6682" y="1991351"/>
            <a:ext cx="3755638" cy="25672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75799FC-7AA0-4BD4-9E09-B42F15FCFE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8400" y="2831150"/>
            <a:ext cx="2667000" cy="1841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5383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Hook up your Raspberry Pi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Round up the components.  Pi, HDMI cable and display, power supply, power cable, USB mouse and USB keyboard.</a:t>
            </a:r>
          </a:p>
          <a:p>
            <a:r>
              <a:rPr lang="en-US" dirty="0"/>
              <a:t>Plug in the HDMI to the display and Raspberry Pi.</a:t>
            </a:r>
          </a:p>
          <a:p>
            <a:r>
              <a:rPr lang="en-US" dirty="0"/>
              <a:t>Plug in USB mouse and keyboard.</a:t>
            </a:r>
          </a:p>
          <a:p>
            <a:r>
              <a:rPr lang="en-US" dirty="0"/>
              <a:t>Plug in power cable on Raspberry Pi end, and then plug in power.</a:t>
            </a:r>
          </a:p>
          <a:p>
            <a:r>
              <a:rPr lang="en-US" dirty="0"/>
              <a:t>Watch HDMI display and make sure it is booting.</a:t>
            </a:r>
          </a:p>
          <a:p>
            <a:r>
              <a:rPr lang="en-US" dirty="0"/>
              <a:t>If it is not booting un plug power and check the SD card.</a:t>
            </a:r>
          </a:p>
          <a:p>
            <a:r>
              <a:rPr lang="en-US" dirty="0"/>
              <a:t>Do not Plug in or remove hardware components while the Pi is powered! It can cause flash corruption.  </a:t>
            </a:r>
          </a:p>
        </p:txBody>
      </p:sp>
    </p:spTree>
    <p:extLst>
      <p:ext uri="{BB962C8B-B14F-4D97-AF65-F5344CB8AC3E}">
        <p14:creationId xmlns:p14="http://schemas.microsoft.com/office/powerpoint/2010/main" val="36435053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Hooks ups for your Raspberry Pi</a:t>
            </a:r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05773" y="1600200"/>
            <a:ext cx="6132454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Straight Arrow Connector 4"/>
          <p:cNvCxnSpPr/>
          <p:nvPr/>
        </p:nvCxnSpPr>
        <p:spPr>
          <a:xfrm>
            <a:off x="3048000" y="2895600"/>
            <a:ext cx="0" cy="12192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4953000" y="2438400"/>
            <a:ext cx="533400" cy="22860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>
            <a:off x="6172200" y="2895600"/>
            <a:ext cx="304800" cy="12192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6477000" y="2895600"/>
            <a:ext cx="457200" cy="9144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2667000" y="4741403"/>
            <a:ext cx="762000" cy="10668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2438400" y="2590800"/>
            <a:ext cx="0" cy="12192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971800" y="2514600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 HDMI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096000" y="2438400"/>
            <a:ext cx="15240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2. USB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133600" y="2286000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3. Power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194779" y="2101334"/>
            <a:ext cx="1825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10/100 Network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752600" y="5827725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Audio/Analog Video</a:t>
            </a:r>
          </a:p>
        </p:txBody>
      </p:sp>
    </p:spTree>
    <p:extLst>
      <p:ext uri="{BB962C8B-B14F-4D97-AF65-F5344CB8AC3E}">
        <p14:creationId xmlns:p14="http://schemas.microsoft.com/office/powerpoint/2010/main" val="19586759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Raspberry Pi </a:t>
            </a:r>
            <a:r>
              <a:rPr lang="en-US" dirty="0" err="1"/>
              <a:t>Raspian</a:t>
            </a:r>
            <a:r>
              <a:rPr lang="en-US" dirty="0"/>
              <a:t> Buster</a:t>
            </a:r>
          </a:p>
        </p:txBody>
      </p:sp>
      <p:pic>
        <p:nvPicPr>
          <p:cNvPr id="1027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981" y="1600200"/>
            <a:ext cx="6876037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110413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</a:t>
            </a:r>
            <a:r>
              <a:rPr lang="en-US" dirty="0" err="1"/>
              <a:t>Raspi-Config</a:t>
            </a:r>
            <a:endParaRPr lang="en-US" dirty="0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28600" y="3429000"/>
            <a:ext cx="3931258" cy="3365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FFA6A6D-1C48-4AAB-9993-686D76074E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9200" y="457200"/>
            <a:ext cx="2795588" cy="29078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5C6E814-46E1-45D0-B69D-844D288E14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9200" y="3434577"/>
            <a:ext cx="3657600" cy="3342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3805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2144077"/>
            <a:ext cx="6781800" cy="4323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Terminal Window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2895600" y="1657066"/>
            <a:ext cx="344100" cy="609600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429000" y="1524000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Click here once</a:t>
            </a:r>
          </a:p>
        </p:txBody>
      </p:sp>
    </p:spTree>
    <p:extLst>
      <p:ext uri="{BB962C8B-B14F-4D97-AF65-F5344CB8AC3E}">
        <p14:creationId xmlns:p14="http://schemas.microsoft.com/office/powerpoint/2010/main" val="14967852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5600" y="155988"/>
            <a:ext cx="8229600" cy="990600"/>
          </a:xfrm>
        </p:spPr>
        <p:txBody>
          <a:bodyPr/>
          <a:lstStyle/>
          <a:p>
            <a:pPr algn="ctr"/>
            <a:r>
              <a:rPr lang="en-US" dirty="0"/>
              <a:t>Fun with Octave</a:t>
            </a:r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7200" y="1685126"/>
            <a:ext cx="8229600" cy="47069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4000" y="4989001"/>
            <a:ext cx="2452800" cy="1371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FC9DE90-D563-4113-B6C0-2D60D351F3BD}"/>
              </a:ext>
            </a:extLst>
          </p:cNvPr>
          <p:cNvSpPr txBox="1"/>
          <p:nvPr/>
        </p:nvSpPr>
        <p:spPr>
          <a:xfrm>
            <a:off x="1066800" y="6392074"/>
            <a:ext cx="708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Type “exit” When done.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EEDDFE-E155-4EBE-923E-04A950427DE2}"/>
              </a:ext>
            </a:extLst>
          </p:cNvPr>
          <p:cNvSpPr txBox="1"/>
          <p:nvPr/>
        </p:nvSpPr>
        <p:spPr>
          <a:xfrm>
            <a:off x="762000" y="1219200"/>
            <a:ext cx="2362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$ octave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1C6AC5-5763-41B2-9EA4-CF7EF40DAB41}"/>
              </a:ext>
            </a:extLst>
          </p:cNvPr>
          <p:cNvSpPr txBox="1"/>
          <p:nvPr/>
        </p:nvSpPr>
        <p:spPr>
          <a:xfrm>
            <a:off x="838200" y="1828800"/>
            <a:ext cx="14478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&gt; </a:t>
            </a:r>
            <a:r>
              <a:rPr lang="en-US" dirty="0" err="1"/>
              <a:t>sin_plot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56374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DEC530-6A50-4F80-9969-E7995EA55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Think About the Scope of Your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E0DB77-65D1-42FF-8972-88FCEABA0C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Many projects try to reach too far. Start simple and improve over the semester.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This a little ahead on what might be wanted.  For example, it is easier to get a board with </a:t>
            </a:r>
            <a:r>
              <a:rPr lang="en-US" dirty="0" err="1"/>
              <a:t>WiFi</a:t>
            </a:r>
            <a:r>
              <a:rPr lang="en-US" dirty="0"/>
              <a:t> than add it later.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Does your project need analog I/O? Some systems have it built in, other need addon boards.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Hardware is only part of the picture; most projects need more time to write and debug the software.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When possible have two of any critical hardware piece. At the last minute, hardware breaks or gets damage.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Do not procrastinate! </a:t>
            </a:r>
          </a:p>
        </p:txBody>
      </p:sp>
    </p:spTree>
    <p:extLst>
      <p:ext uri="{BB962C8B-B14F-4D97-AF65-F5344CB8AC3E}">
        <p14:creationId xmlns:p14="http://schemas.microsoft.com/office/powerpoint/2010/main" val="27386171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Matlab</a:t>
            </a:r>
            <a:r>
              <a:rPr lang="en-US" dirty="0"/>
              <a:t>® and Raspberry Pi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3951510"/>
            <a:ext cx="8229600" cy="2525490"/>
          </a:xfrm>
        </p:spPr>
        <p:txBody>
          <a:bodyPr>
            <a:normAutofit fontScale="92500" lnSpcReduction="10000"/>
          </a:bodyPr>
          <a:lstStyle/>
          <a:p>
            <a:r>
              <a:rPr lang="en-US" dirty="0" err="1"/>
              <a:t>Matlab</a:t>
            </a:r>
            <a:r>
              <a:rPr lang="en-US" dirty="0"/>
              <a:t> only runs on PC, or other Intel/AMD computers.</a:t>
            </a:r>
          </a:p>
          <a:p>
            <a:r>
              <a:rPr lang="en-US" dirty="0" err="1"/>
              <a:t>Matlab</a:t>
            </a:r>
            <a:r>
              <a:rPr lang="en-US" dirty="0"/>
              <a:t> can connect and run commands that controls hardware.</a:t>
            </a:r>
          </a:p>
          <a:p>
            <a:r>
              <a:rPr lang="en-US" dirty="0"/>
              <a:t>The Student version of </a:t>
            </a:r>
            <a:r>
              <a:rPr lang="en-US" dirty="0" err="1"/>
              <a:t>Matlab</a:t>
            </a:r>
            <a:r>
              <a:rPr lang="en-US" dirty="0"/>
              <a:t> comes with all the controls, many tool boxes and Simulink.  </a:t>
            </a:r>
          </a:p>
          <a:p>
            <a:r>
              <a:rPr lang="en-US" dirty="0"/>
              <a:t>The Student version can ONLY be used by students to meet course requirements and perform research at degree granting institutions.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952750" y="1371600"/>
            <a:ext cx="6115050" cy="1954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&gt;&gt; </a:t>
            </a:r>
            <a:r>
              <a:rPr lang="en-US" sz="1100" dirty="0" err="1"/>
              <a:t>rpi</a:t>
            </a:r>
            <a:r>
              <a:rPr lang="en-US" sz="1100" dirty="0"/>
              <a:t> = </a:t>
            </a:r>
            <a:r>
              <a:rPr lang="en-US" sz="1100" dirty="0" err="1"/>
              <a:t>raspi</a:t>
            </a:r>
            <a:r>
              <a:rPr lang="en-US" sz="1100" dirty="0"/>
              <a:t>(‘</a:t>
            </a:r>
            <a:r>
              <a:rPr lang="en-US" sz="1100" dirty="0" err="1"/>
              <a:t>Address',‘User',‘Password</a:t>
            </a:r>
            <a:r>
              <a:rPr lang="en-US" sz="1100" dirty="0"/>
              <a:t>');</a:t>
            </a:r>
          </a:p>
          <a:p>
            <a:r>
              <a:rPr lang="en-US" sz="1100" dirty="0"/>
              <a:t>&gt;&gt; mcp3208 = </a:t>
            </a:r>
            <a:r>
              <a:rPr lang="en-US" sz="1100" dirty="0" err="1"/>
              <a:t>spidev</a:t>
            </a:r>
            <a:r>
              <a:rPr lang="en-US" sz="1100" dirty="0"/>
              <a:t>(</a:t>
            </a:r>
            <a:r>
              <a:rPr lang="en-US" sz="1100" dirty="0" err="1"/>
              <a:t>rpi</a:t>
            </a:r>
            <a:r>
              <a:rPr lang="en-US" sz="1100" dirty="0"/>
              <a:t>, 'CE0');</a:t>
            </a:r>
          </a:p>
          <a:p>
            <a:r>
              <a:rPr lang="en-US" sz="1100" dirty="0"/>
              <a:t>&gt;&gt; for </a:t>
            </a:r>
            <a:r>
              <a:rPr lang="en-US" sz="1100" dirty="0" err="1"/>
              <a:t>i</a:t>
            </a:r>
            <a:r>
              <a:rPr lang="en-US" sz="1100" dirty="0"/>
              <a:t>=1:8</a:t>
            </a:r>
          </a:p>
          <a:p>
            <a:r>
              <a:rPr lang="en-US" sz="1100" dirty="0"/>
              <a:t>[v(</a:t>
            </a:r>
            <a:r>
              <a:rPr lang="en-US" sz="1100" dirty="0" err="1"/>
              <a:t>i</a:t>
            </a:r>
            <a:r>
              <a:rPr lang="en-US" sz="1100" dirty="0"/>
              <a:t>),t(</a:t>
            </a:r>
            <a:r>
              <a:rPr lang="en-US" sz="1100" dirty="0" err="1"/>
              <a:t>i</a:t>
            </a:r>
            <a:r>
              <a:rPr lang="en-US" sz="1100" dirty="0"/>
              <a:t>)] = </a:t>
            </a:r>
            <a:r>
              <a:rPr lang="en-US" sz="1100" dirty="0" err="1"/>
              <a:t>DAC_Read</a:t>
            </a:r>
            <a:r>
              <a:rPr lang="en-US" sz="1100" dirty="0"/>
              <a:t>(mcp3208,i);</a:t>
            </a:r>
          </a:p>
          <a:p>
            <a:r>
              <a:rPr lang="en-US" sz="1100" dirty="0"/>
              <a:t>end</a:t>
            </a:r>
          </a:p>
          <a:p>
            <a:r>
              <a:rPr lang="en-US" sz="1100" dirty="0"/>
              <a:t>&gt;&gt; t</a:t>
            </a:r>
          </a:p>
          <a:p>
            <a:r>
              <a:rPr lang="en-US" sz="1100" dirty="0"/>
              <a:t>t =  66.4532   65.7501   67.1563   66.5411   67.0684   67.1563   67.5958   67.7716</a:t>
            </a:r>
          </a:p>
          <a:p>
            <a:endParaRPr lang="en-US" sz="1100" dirty="0"/>
          </a:p>
          <a:p>
            <a:r>
              <a:rPr lang="en-US" sz="1100" dirty="0"/>
              <a:t>&gt;&gt; </a:t>
            </a:r>
            <a:r>
              <a:rPr lang="it-IT" sz="1100" dirty="0"/>
              <a:t>scanI2CBus(rpi,'i2c-1')</a:t>
            </a:r>
          </a:p>
          <a:p>
            <a:r>
              <a:rPr lang="it-IT" sz="1100" dirty="0"/>
              <a:t>ans =  1×4 cell array</a:t>
            </a:r>
          </a:p>
          <a:p>
            <a:r>
              <a:rPr lang="it-IT" sz="1100" dirty="0"/>
              <a:t>    '0x20'    '0x39'    '0x3E'    '0x68'</a:t>
            </a:r>
            <a:endParaRPr lang="en-US" sz="1100" dirty="0"/>
          </a:p>
        </p:txBody>
      </p:sp>
      <p:grpSp>
        <p:nvGrpSpPr>
          <p:cNvPr id="6" name="Group 5"/>
          <p:cNvGrpSpPr/>
          <p:nvPr/>
        </p:nvGrpSpPr>
        <p:grpSpPr>
          <a:xfrm>
            <a:off x="381000" y="1292370"/>
            <a:ext cx="2571750" cy="2659140"/>
            <a:chOff x="381000" y="1292370"/>
            <a:chExt cx="2571750" cy="2659140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1000" y="1292370"/>
              <a:ext cx="2571750" cy="26591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Rectangle 4"/>
            <p:cNvSpPr/>
            <p:nvPr/>
          </p:nvSpPr>
          <p:spPr>
            <a:xfrm>
              <a:off x="990600" y="1676400"/>
              <a:ext cx="304800" cy="76200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597412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Terminal window commands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816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ls = list files in directory ls –l = List long ls –a = List all</a:t>
            </a:r>
          </a:p>
          <a:p>
            <a:r>
              <a:rPr lang="en-US" dirty="0"/>
              <a:t>cd (</a:t>
            </a:r>
            <a:r>
              <a:rPr lang="en-US" dirty="0" err="1"/>
              <a:t>dir</a:t>
            </a:r>
            <a:r>
              <a:rPr lang="en-US" dirty="0"/>
              <a:t> name) = change directory</a:t>
            </a:r>
          </a:p>
          <a:p>
            <a:r>
              <a:rPr lang="en-US" dirty="0" err="1"/>
              <a:t>df</a:t>
            </a:r>
            <a:r>
              <a:rPr lang="en-US" dirty="0"/>
              <a:t> –h = Show file systems sizes and usage </a:t>
            </a:r>
          </a:p>
          <a:p>
            <a:r>
              <a:rPr lang="en-US" dirty="0" err="1"/>
              <a:t>nano</a:t>
            </a:r>
            <a:r>
              <a:rPr lang="en-US" dirty="0"/>
              <a:t> (file) = Simple intuitive text editor</a:t>
            </a:r>
          </a:p>
          <a:p>
            <a:r>
              <a:rPr lang="en-US" dirty="0"/>
              <a:t>vi (file) = Simple powerful non-intuitive test editor.</a:t>
            </a:r>
          </a:p>
          <a:p>
            <a:r>
              <a:rPr lang="en-US" dirty="0"/>
              <a:t>cat (file) = output the contents of a file</a:t>
            </a:r>
          </a:p>
          <a:p>
            <a:r>
              <a:rPr lang="en-US" dirty="0"/>
              <a:t>less (file) = output a file one page at a time</a:t>
            </a:r>
          </a:p>
          <a:p>
            <a:r>
              <a:rPr lang="en-US" dirty="0"/>
              <a:t>apt-get install (package) = get an package to install </a:t>
            </a:r>
          </a:p>
          <a:p>
            <a:r>
              <a:rPr lang="en-US" dirty="0"/>
              <a:t>apt-get update = update packages</a:t>
            </a:r>
          </a:p>
          <a:p>
            <a:r>
              <a:rPr lang="en-US" dirty="0"/>
              <a:t>apt-cache show (key word) = show available packages </a:t>
            </a:r>
          </a:p>
          <a:p>
            <a:r>
              <a:rPr lang="en-US" dirty="0" err="1"/>
              <a:t>sudo</a:t>
            </a:r>
            <a:r>
              <a:rPr lang="en-US" dirty="0"/>
              <a:t> = next command execute as root</a:t>
            </a:r>
          </a:p>
          <a:p>
            <a:r>
              <a:rPr lang="en-US" dirty="0"/>
              <a:t>ifconfig = show the </a:t>
            </a:r>
            <a:r>
              <a:rPr lang="en-US" dirty="0" err="1"/>
              <a:t>ip</a:t>
            </a:r>
            <a:r>
              <a:rPr lang="en-US" dirty="0"/>
              <a:t> interface connections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45437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000" dirty="0"/>
              <a:t>Ways to get applications and software packages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600200"/>
            <a:ext cx="8839200" cy="4876800"/>
          </a:xfrm>
        </p:spPr>
        <p:txBody>
          <a:bodyPr/>
          <a:lstStyle/>
          <a:p>
            <a:r>
              <a:rPr lang="en-US" dirty="0"/>
              <a:t>apt-cache search [package]</a:t>
            </a:r>
          </a:p>
          <a:p>
            <a:r>
              <a:rPr lang="en-US" dirty="0" err="1"/>
              <a:t>sudo</a:t>
            </a:r>
            <a:r>
              <a:rPr lang="en-US" dirty="0"/>
              <a:t> apt-get install [package] octave, </a:t>
            </a:r>
            <a:r>
              <a:rPr lang="en-US" dirty="0" err="1"/>
              <a:t>mysql</a:t>
            </a:r>
            <a:r>
              <a:rPr lang="en-US" dirty="0"/>
              <a:t>, </a:t>
            </a:r>
            <a:r>
              <a:rPr lang="en-US" dirty="0" err="1"/>
              <a:t>git</a:t>
            </a:r>
            <a:r>
              <a:rPr lang="en-US" dirty="0"/>
              <a:t>, python-pip…</a:t>
            </a:r>
          </a:p>
          <a:p>
            <a:r>
              <a:rPr lang="en-US" dirty="0"/>
              <a:t>pip install ‘Some Application’</a:t>
            </a:r>
          </a:p>
          <a:p>
            <a:r>
              <a:rPr lang="en-US" dirty="0" err="1"/>
              <a:t>sudo</a:t>
            </a:r>
            <a:r>
              <a:rPr lang="en-US" dirty="0"/>
              <a:t> </a:t>
            </a:r>
            <a:r>
              <a:rPr lang="en-US" dirty="0" err="1"/>
              <a:t>easy_install</a:t>
            </a:r>
            <a:r>
              <a:rPr lang="en-US" dirty="0"/>
              <a:t> –U [Python Package] </a:t>
            </a:r>
            <a:r>
              <a:rPr lang="en-US" dirty="0" err="1"/>
              <a:t>spidev</a:t>
            </a:r>
            <a:r>
              <a:rPr lang="en-US" dirty="0"/>
              <a:t>, </a:t>
            </a:r>
            <a:r>
              <a:rPr lang="en-US" dirty="0" err="1"/>
              <a:t>Rpi.GPIO</a:t>
            </a:r>
            <a:endParaRPr lang="en-US" dirty="0"/>
          </a:p>
          <a:p>
            <a:r>
              <a:rPr lang="en-US" dirty="0" err="1"/>
              <a:t>git</a:t>
            </a:r>
            <a:r>
              <a:rPr lang="en-US" dirty="0"/>
              <a:t> clone git://[package site] git.osmocom.org/</a:t>
            </a:r>
            <a:r>
              <a:rPr lang="en-US" dirty="0" err="1"/>
              <a:t>rtl-sdr-git</a:t>
            </a:r>
            <a:endParaRPr lang="en-US" dirty="0"/>
          </a:p>
          <a:p>
            <a:r>
              <a:rPr lang="en-US" dirty="0"/>
              <a:t>Download “</a:t>
            </a:r>
            <a:r>
              <a:rPr lang="en-US" dirty="0" err="1"/>
              <a:t>tgz</a:t>
            </a:r>
            <a:r>
              <a:rPr lang="en-US" dirty="0"/>
              <a:t>” file.  tar –</a:t>
            </a:r>
            <a:r>
              <a:rPr lang="en-US" dirty="0" err="1"/>
              <a:t>xzf</a:t>
            </a:r>
            <a:r>
              <a:rPr lang="en-US" dirty="0"/>
              <a:t> package.tgz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9B312D-C7E8-4391-AD52-C23404E4BD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810000"/>
            <a:ext cx="6134100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2297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534400" cy="990600"/>
          </a:xfrm>
        </p:spPr>
        <p:txBody>
          <a:bodyPr>
            <a:normAutofit fontScale="90000"/>
          </a:bodyPr>
          <a:lstStyle/>
          <a:p>
            <a:r>
              <a:rPr lang="en-US" dirty="0"/>
              <a:t>Connect to internet and download package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66800" y="2819400"/>
            <a:ext cx="586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Open a web page to </a:t>
            </a:r>
            <a:r>
              <a:rPr lang="en-US" dirty="0">
                <a:hlinkClick r:id="rId2"/>
              </a:rPr>
              <a:t>www.google.com</a:t>
            </a:r>
            <a:endParaRPr lang="en-US" dirty="0"/>
          </a:p>
          <a:p>
            <a:r>
              <a:rPr lang="en-US" dirty="0"/>
              <a:t>Open a terminal and “apt-cache search spice”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66800" y="5791200"/>
            <a:ext cx="4953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sudo</a:t>
            </a:r>
            <a:r>
              <a:rPr lang="en-US" dirty="0"/>
              <a:t> apt install oregano  </a:t>
            </a:r>
          </a:p>
          <a:p>
            <a:r>
              <a:rPr lang="en-US" dirty="0"/>
              <a:t>           </a:t>
            </a:r>
          </a:p>
          <a:p>
            <a:r>
              <a:rPr lang="en-US" dirty="0"/>
              <a:t>&lt;- install oregano spice simulation program -&gt;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99BFFAF-6F4B-4168-AC4C-BD0A64266A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400085"/>
            <a:ext cx="2857500" cy="10096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90CCDB6-79DC-4DC3-9654-14C067E7E4F1}"/>
              </a:ext>
            </a:extLst>
          </p:cNvPr>
          <p:cNvSpPr txBox="1"/>
          <p:nvPr/>
        </p:nvSpPr>
        <p:spPr>
          <a:xfrm>
            <a:off x="3810000" y="1524000"/>
            <a:ext cx="2857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Verify Connection to Wireless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8A14255-8798-4380-8616-110E2C4920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800" y="4233267"/>
            <a:ext cx="6019800" cy="16097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A483981-CC31-4193-9B8F-CF4CBB00AF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6800" y="3587949"/>
            <a:ext cx="5324475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6497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Pages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It is very easy to set up a Raspberry Pi to serve Web Pages</a:t>
            </a:r>
          </a:p>
          <a:p>
            <a:pPr marL="0" indent="0">
              <a:buNone/>
            </a:pPr>
            <a:endParaRPr lang="en-US" sz="1700" dirty="0"/>
          </a:p>
          <a:p>
            <a:pPr marL="0" indent="0">
              <a:buNone/>
            </a:pPr>
            <a:r>
              <a:rPr lang="en-US" sz="1700" dirty="0"/>
              <a:t>Open a web browser and go to “localhost” click on the “</a:t>
            </a:r>
            <a:r>
              <a:rPr lang="en-US" sz="1700" dirty="0" err="1"/>
              <a:t>Pi_User_Test_Page</a:t>
            </a:r>
            <a:r>
              <a:rPr lang="en-US" sz="1700" dirty="0"/>
              <a:t>” link</a:t>
            </a:r>
          </a:p>
          <a:p>
            <a:pPr marL="0" indent="0">
              <a:buNone/>
            </a:pPr>
            <a:r>
              <a:rPr lang="en-US" sz="1700" dirty="0"/>
              <a:t>Now in a terminal window edit the test.html file in your home directory using </a:t>
            </a:r>
            <a:r>
              <a:rPr lang="en-US" sz="1700" dirty="0" err="1"/>
              <a:t>nano</a:t>
            </a:r>
            <a:r>
              <a:rPr lang="en-US" sz="1700" dirty="0"/>
              <a:t>.</a:t>
            </a:r>
          </a:p>
          <a:p>
            <a:pPr marL="0" indent="0">
              <a:buNone/>
            </a:pPr>
            <a:endParaRPr lang="en-US" sz="1700" dirty="0"/>
          </a:p>
          <a:p>
            <a:pPr marL="0" indent="0">
              <a:buNone/>
            </a:pPr>
            <a:r>
              <a:rPr lang="en-US" sz="1700" dirty="0"/>
              <a:t>~$ </a:t>
            </a:r>
            <a:r>
              <a:rPr lang="en-US" sz="1700" dirty="0" err="1"/>
              <a:t>nano</a:t>
            </a:r>
            <a:r>
              <a:rPr lang="en-US" sz="1700" dirty="0"/>
              <a:t> test.html</a:t>
            </a:r>
          </a:p>
          <a:p>
            <a:pPr marL="0" indent="0">
              <a:buNone/>
            </a:pPr>
            <a:endParaRPr lang="en-US" sz="17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878B7B-CA15-4BC5-A9B0-620167CCBB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800" y="2857500"/>
            <a:ext cx="61722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5739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800" dirty="0"/>
              <a:t>Full LAMP Stack (Linux Apache MySQL PHP)</a:t>
            </a:r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50352" y="2440290"/>
            <a:ext cx="5388648" cy="40367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00" y="1243001"/>
            <a:ext cx="8763000" cy="12190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347966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374F4-F449-4CFC-BC6F-61F6896C58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Twython</a:t>
            </a:r>
            <a:r>
              <a:rPr lang="en-US" dirty="0"/>
              <a:t> Package for Raspberry Pi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E3A3062-6E31-45AE-940F-A6BC781EAC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62600" y="1676400"/>
            <a:ext cx="3333750" cy="30003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C11D60F-11D8-4179-8182-EF8C8134F1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858" y="1676400"/>
            <a:ext cx="4879614" cy="300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97022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23692-1D2A-4593-9D1B-05FC2AC89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Communicating Via Sockets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574C85E-177C-4816-8248-96709BF52C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8086" y="1524000"/>
            <a:ext cx="3448050" cy="304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8C8C0C4-F442-4A2F-8B77-7EBA13ADEE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600" y="1524000"/>
            <a:ext cx="3762375" cy="6000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7BA67B2-ADAB-4F2A-B571-69DF9A94FD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2514601"/>
            <a:ext cx="4359745" cy="2590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03EC31F-AF60-4833-930D-236FAA0DF5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9600" y="2514601"/>
            <a:ext cx="3810000" cy="313900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7C26DCF-4148-4C62-81FC-24BB309021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2900" y="5667780"/>
            <a:ext cx="4076700" cy="6381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829B6E0-4759-4EC7-A7EE-370CE42B70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19600" y="5696354"/>
            <a:ext cx="3352800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1616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3CCDF-0332-4B2B-9CA4-1FB529AE8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GUI’s via Python </a:t>
            </a:r>
            <a:r>
              <a:rPr lang="en-US" dirty="0" err="1"/>
              <a:t>Tkinter</a:t>
            </a:r>
            <a:r>
              <a:rPr lang="en-US" dirty="0"/>
              <a:t>, </a:t>
            </a:r>
            <a:r>
              <a:rPr lang="en-US" dirty="0" err="1"/>
              <a:t>Pygame</a:t>
            </a:r>
            <a:r>
              <a:rPr lang="en-US" dirty="0"/>
              <a:t>, Qt, GTK+ and </a:t>
            </a:r>
            <a:r>
              <a:rPr lang="en-US" dirty="0" err="1"/>
              <a:t>Wx</a:t>
            </a:r>
            <a:r>
              <a:rPr lang="en-US" dirty="0"/>
              <a:t> Widgets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C20C85-04B1-4116-A352-FE337F6992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5800" y="1614487"/>
            <a:ext cx="4581525" cy="4953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AFB3BA4-21F7-4A6B-BAA5-217E849FD8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614487"/>
            <a:ext cx="2705100" cy="23336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324C932-51DA-4651-B90C-1B0F5B3E40D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0000"/>
          <a:stretch/>
        </p:blipFill>
        <p:spPr>
          <a:xfrm>
            <a:off x="304801" y="4038599"/>
            <a:ext cx="4030102" cy="76200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63FA984-1563-410B-9512-972E4347BD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1" y="4891087"/>
            <a:ext cx="2281237" cy="806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19342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Raspberry Pi as Wireless Access Point</a:t>
            </a:r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8173" y="1600200"/>
            <a:ext cx="7927653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28600" y="6444734"/>
            <a:ext cx="891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https://learn.adafruit.com/setting-up-a-raspberry-pi-as-a-wifi-access-point?view=all</a:t>
            </a:r>
          </a:p>
        </p:txBody>
      </p:sp>
    </p:spTree>
    <p:extLst>
      <p:ext uri="{BB962C8B-B14F-4D97-AF65-F5344CB8AC3E}">
        <p14:creationId xmlns:p14="http://schemas.microsoft.com/office/powerpoint/2010/main" val="31161725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A0A8C0-99A1-478F-A094-797406D0C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Major Programming Languages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02870CD-D432-46E5-9B80-E2BF7A9BDE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35642" y="1600200"/>
            <a:ext cx="5672716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61316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533400"/>
            <a:ext cx="8763000" cy="990600"/>
          </a:xfrm>
        </p:spPr>
        <p:txBody>
          <a:bodyPr>
            <a:normAutofit fontScale="90000"/>
          </a:bodyPr>
          <a:lstStyle/>
          <a:p>
            <a:r>
              <a:rPr lang="en-US" dirty="0"/>
              <a:t>Raspberry Pi SDR (Software Defined Radio)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28600" y="6477000"/>
            <a:ext cx="853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HA7ILM Multimode Raspberry Pi SDR: </a:t>
            </a:r>
            <a:r>
              <a:rPr lang="en-US" dirty="0" err="1"/>
              <a:t>git</a:t>
            </a:r>
            <a:r>
              <a:rPr lang="en-US" dirty="0"/>
              <a:t> clone https://github.com/ha7ilm/qtcsdr</a:t>
            </a:r>
          </a:p>
        </p:txBody>
      </p:sp>
      <p:pic>
        <p:nvPicPr>
          <p:cNvPr id="5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5437" y="2033587"/>
            <a:ext cx="5953125" cy="401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6788256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GNURadio</a:t>
            </a:r>
            <a:r>
              <a:rPr lang="en-US" dirty="0"/>
              <a:t> Example</a:t>
            </a:r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384299"/>
            <a:ext cx="8839200" cy="54017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1504504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89CF4-0FF1-4EC6-A53A-0997E6106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SDR Radio listening to Aircraft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6269EA1-9B35-404E-A425-98459E7905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7712" y="2528887"/>
            <a:ext cx="7648575" cy="30194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9CDC3FD-B90F-496A-AE5A-1E9D54C9F08F}"/>
              </a:ext>
            </a:extLst>
          </p:cNvPr>
          <p:cNvSpPr txBox="1"/>
          <p:nvPr/>
        </p:nvSpPr>
        <p:spPr>
          <a:xfrm>
            <a:off x="747712" y="1524000"/>
            <a:ext cx="6872288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Aircraft TCAS – Listen to aircraft squawking near by</a:t>
            </a:r>
          </a:p>
        </p:txBody>
      </p:sp>
    </p:spTree>
    <p:extLst>
      <p:ext uri="{BB962C8B-B14F-4D97-AF65-F5344CB8AC3E}">
        <p14:creationId xmlns:p14="http://schemas.microsoft.com/office/powerpoint/2010/main" val="342920439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CA2D0-5FB7-40C9-B90A-4523058F8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One more SDR Example </a:t>
            </a:r>
            <a:br>
              <a:rPr lang="en-US" dirty="0"/>
            </a:br>
            <a:r>
              <a:rPr lang="en-US" dirty="0"/>
              <a:t>Receiving NOAA Satellite Data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5B49C2-3A2D-48F2-8466-15C9532D494B}"/>
              </a:ext>
            </a:extLst>
          </p:cNvPr>
          <p:cNvSpPr txBox="1"/>
          <p:nvPr/>
        </p:nvSpPr>
        <p:spPr>
          <a:xfrm>
            <a:off x="266700" y="1550050"/>
            <a:ext cx="861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http://www.instructables.com/id/Raspberry-Pi-NOAA-Weather-Satellite-Receiver/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D982A2B-A860-4262-AAE9-A89E1B39D7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135960"/>
            <a:ext cx="8229600" cy="3805279"/>
          </a:xfrm>
        </p:spPr>
      </p:pic>
    </p:spTree>
    <p:extLst>
      <p:ext uri="{BB962C8B-B14F-4D97-AF65-F5344CB8AC3E}">
        <p14:creationId xmlns:p14="http://schemas.microsoft.com/office/powerpoint/2010/main" val="190519645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88F367-722D-40FC-B0C8-EAA9FEEFB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Addon Hardware</a:t>
            </a:r>
            <a:br>
              <a:rPr lang="en-US" dirty="0"/>
            </a:br>
            <a:r>
              <a:rPr lang="en-US" dirty="0"/>
              <a:t>Pi Camera – uses built in port.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BC31094-7360-4E69-B65B-A17F13FFB2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49719" y="1600200"/>
            <a:ext cx="6044562" cy="4876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3578E5C-6337-4C49-9C76-A740209CFB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9400" y="6098330"/>
            <a:ext cx="964881" cy="37867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6936096-6BD7-41C2-A8B7-6F1F6B5315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9719" y="1600200"/>
            <a:ext cx="4086225" cy="44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83985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EC72A-E7E2-4E07-977D-987E3939C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Camera and Web Page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DFCBE55-B36A-46F8-B2D1-49EB5B3C48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767569"/>
            <a:ext cx="8229600" cy="454206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F2464E0-A18E-468D-8006-82A831EF010F}"/>
              </a:ext>
            </a:extLst>
          </p:cNvPr>
          <p:cNvSpPr txBox="1"/>
          <p:nvPr/>
        </p:nvSpPr>
        <p:spPr>
          <a:xfrm>
            <a:off x="685800" y="6248400"/>
            <a:ext cx="79248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https://elinux.org/RPi-Cam-Web-Interface</a:t>
            </a:r>
            <a:r>
              <a:rPr lang="en-US" dirty="0"/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A2FB08-DFB5-40F5-A216-2FA568AE74B8}"/>
              </a:ext>
            </a:extLst>
          </p:cNvPr>
          <p:cNvSpPr txBox="1"/>
          <p:nvPr/>
        </p:nvSpPr>
        <p:spPr>
          <a:xfrm>
            <a:off x="533400" y="1386569"/>
            <a:ext cx="6629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Open Web browser to home page and click “</a:t>
            </a:r>
            <a:r>
              <a:rPr lang="en-US" dirty="0" err="1">
                <a:solidFill>
                  <a:srgbClr val="0070C0"/>
                </a:solidFill>
              </a:rPr>
              <a:t>Camera_Page</a:t>
            </a:r>
            <a:r>
              <a:rPr lang="en-US" dirty="0"/>
              <a:t>” </a:t>
            </a:r>
          </a:p>
        </p:txBody>
      </p:sp>
    </p:spTree>
    <p:extLst>
      <p:ext uri="{BB962C8B-B14F-4D97-AF65-F5344CB8AC3E}">
        <p14:creationId xmlns:p14="http://schemas.microsoft.com/office/powerpoint/2010/main" val="251529302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Touch Screen from </a:t>
            </a:r>
            <a:r>
              <a:rPr lang="en-US" dirty="0" err="1"/>
              <a:t>RPi</a:t>
            </a:r>
            <a:r>
              <a:rPr lang="en-US" dirty="0"/>
              <a:t> Foundation</a:t>
            </a:r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83882" y="1600200"/>
            <a:ext cx="6176236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8367466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081600-A964-41D7-81F3-A749C90A6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SmartiPi</a:t>
            </a:r>
            <a:r>
              <a:rPr lang="en-US" dirty="0"/>
              <a:t> With Camera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994F2B7-CE4B-4039-B9C3-624CD7583F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85962" y="2486025"/>
            <a:ext cx="5172075" cy="310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66052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Pi Hats – Hardware for the Raspberry Pi</a:t>
            </a:r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457200" y="1668475"/>
            <a:ext cx="8229600" cy="4740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3739299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Other Addon Boards</a:t>
            </a:r>
          </a:p>
        </p:txBody>
      </p:sp>
      <p:pic>
        <p:nvPicPr>
          <p:cNvPr id="4098" name="Picture 2" descr="C:\Users\Chuck Duey\Pictures\20141110_203751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1804425"/>
            <a:ext cx="3886200" cy="2914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Chuck Duey\Pictures\20141110_203939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05400" y="1804425"/>
            <a:ext cx="4031400" cy="3023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0" y="1447800"/>
            <a:ext cx="449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Cirrus Logic Audio Card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621000" y="1447800"/>
            <a:ext cx="449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Gertboard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48D1004-6E67-4AC3-838E-794B9D3D46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8800" y="5220482"/>
            <a:ext cx="2240718" cy="16761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D82D7F8-CE10-456F-9F12-4A2F95F6E7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1299" y="5220482"/>
            <a:ext cx="2358207" cy="16800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BED1722-DEDF-42A8-8AE0-E51CAD1CCA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39506" y="5220482"/>
            <a:ext cx="2438400" cy="141159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A09AC29-5006-44E8-8E04-2FC59B490D5F}"/>
              </a:ext>
            </a:extLst>
          </p:cNvPr>
          <p:cNvSpPr txBox="1"/>
          <p:nvPr/>
        </p:nvSpPr>
        <p:spPr>
          <a:xfrm>
            <a:off x="3261055" y="4851150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Pimoroni</a:t>
            </a:r>
            <a:r>
              <a:rPr lang="en-US" dirty="0"/>
              <a:t> DAC Bonnet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76A8BFC-BF61-45EC-B675-F605A5D1A0D4}"/>
              </a:ext>
            </a:extLst>
          </p:cNvPr>
          <p:cNvSpPr txBox="1"/>
          <p:nvPr/>
        </p:nvSpPr>
        <p:spPr>
          <a:xfrm>
            <a:off x="5699455" y="4851150"/>
            <a:ext cx="2530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Adafruit</a:t>
            </a:r>
            <a:r>
              <a:rPr lang="en-US" dirty="0"/>
              <a:t> OLED Bonnet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ADD5DF2-CE34-4E72-AB32-008672F80BF9}"/>
              </a:ext>
            </a:extLst>
          </p:cNvPr>
          <p:cNvSpPr txBox="1"/>
          <p:nvPr/>
        </p:nvSpPr>
        <p:spPr>
          <a:xfrm>
            <a:off x="855829" y="4851150"/>
            <a:ext cx="2395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Adafruit</a:t>
            </a:r>
            <a:r>
              <a:rPr lang="en-US" dirty="0"/>
              <a:t> Proto Bonnet</a:t>
            </a:r>
          </a:p>
        </p:txBody>
      </p:sp>
    </p:spTree>
    <p:extLst>
      <p:ext uri="{BB962C8B-B14F-4D97-AF65-F5344CB8AC3E}">
        <p14:creationId xmlns:p14="http://schemas.microsoft.com/office/powerpoint/2010/main" val="40038628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2BD59-10B4-4C41-821A-115CDFA47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 Standalone Microprocessor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CB7573-D49B-453C-A069-DCA022BAD34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dirty="0"/>
              <a:t>Advantages</a:t>
            </a:r>
          </a:p>
          <a:p>
            <a:r>
              <a:rPr lang="en-US" sz="2400" dirty="0"/>
              <a:t>Targeted size and function.  Right for the job.</a:t>
            </a:r>
          </a:p>
          <a:p>
            <a:endParaRPr lang="en-US" sz="2400" dirty="0"/>
          </a:p>
          <a:p>
            <a:r>
              <a:rPr lang="en-US" sz="2400" dirty="0"/>
              <a:t>Low cost.</a:t>
            </a:r>
          </a:p>
          <a:p>
            <a:endParaRPr lang="en-US" sz="2400" dirty="0"/>
          </a:p>
          <a:p>
            <a:r>
              <a:rPr lang="en-US" sz="2400" dirty="0"/>
              <a:t>Many EVM’s for low cost.</a:t>
            </a:r>
          </a:p>
          <a:p>
            <a:endParaRPr lang="en-US" sz="2400" dirty="0"/>
          </a:p>
          <a:p>
            <a:r>
              <a:rPr lang="en-US" sz="2400" dirty="0"/>
              <a:t>Support from the manufacturer. </a:t>
            </a:r>
          </a:p>
          <a:p>
            <a:endParaRPr lang="en-US" sz="2400" dirty="0"/>
          </a:p>
          <a:p>
            <a:r>
              <a:rPr lang="en-US" sz="2400" dirty="0"/>
              <a:t>Full custom design.  Can make very small.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2112CE-6534-4DD0-A804-C79BC466E03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dirty="0"/>
              <a:t>Disadvantages</a:t>
            </a:r>
          </a:p>
          <a:p>
            <a:r>
              <a:rPr lang="en-US" sz="2400" dirty="0"/>
              <a:t>Need to build circuitry.</a:t>
            </a:r>
          </a:p>
          <a:p>
            <a:endParaRPr lang="en-US" sz="2400" dirty="0"/>
          </a:p>
          <a:p>
            <a:r>
              <a:rPr lang="en-US" sz="2400" dirty="0"/>
              <a:t>Not much Open-source hardware or software</a:t>
            </a:r>
          </a:p>
          <a:p>
            <a:endParaRPr lang="en-US" sz="2400" dirty="0"/>
          </a:p>
          <a:p>
            <a:r>
              <a:rPr lang="en-US" sz="2400" dirty="0"/>
              <a:t>Need to pay for high level language cross compilers.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E2EAE70-0891-44FC-92DD-BA29118E79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0" y="4651592"/>
            <a:ext cx="3810000" cy="216867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6541080-6B7F-4C4C-B0C9-5040A1F34C94}"/>
              </a:ext>
            </a:extLst>
          </p:cNvPr>
          <p:cNvSpPr txBox="1"/>
          <p:nvPr/>
        </p:nvSpPr>
        <p:spPr>
          <a:xfrm>
            <a:off x="4343400" y="4617343"/>
            <a:ext cx="389027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TI</a:t>
            </a:r>
            <a:r>
              <a:rPr lang="en-US" dirty="0"/>
              <a:t> </a:t>
            </a:r>
            <a:r>
              <a:rPr lang="en-US" b="1" dirty="0" err="1"/>
              <a:t>LaunchPad</a:t>
            </a:r>
            <a:r>
              <a:rPr lang="en-US" b="1" dirty="0"/>
              <a:t>™ Development Kit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506273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457200"/>
            <a:ext cx="8229600" cy="990600"/>
          </a:xfrm>
        </p:spPr>
        <p:txBody>
          <a:bodyPr>
            <a:normAutofit/>
          </a:bodyPr>
          <a:lstStyle/>
          <a:p>
            <a:r>
              <a:rPr lang="en-US" sz="3200" dirty="0"/>
              <a:t>Franken Chiller Brewery Control</a:t>
            </a:r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26216" y="1976437"/>
            <a:ext cx="3208259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201" y="1295400"/>
            <a:ext cx="4953000" cy="3347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100" y="4690588"/>
            <a:ext cx="4991101" cy="17143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">
            <a:extLst>
              <a:ext uri="{FF2B5EF4-FFF2-40B4-BE49-F238E27FC236}">
                <a16:creationId xmlns:a16="http://schemas.microsoft.com/office/drawing/2014/main" id="{BEF14BDE-9F1B-48E6-9D57-3CA8C23544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6299" y="0"/>
            <a:ext cx="2148176" cy="19906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3566337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Raspberry Pi I/O</a:t>
            </a:r>
            <a:r>
              <a:rPr lang="en-US" baseline="30000" dirty="0"/>
              <a:t>*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UART/Serial – 2 Wire interface 3.3V</a:t>
            </a:r>
          </a:p>
          <a:p>
            <a:pPr lvl="1"/>
            <a:r>
              <a:rPr lang="en-US" dirty="0"/>
              <a:t>Good for GPS, RS-232 Monitor, and many others.</a:t>
            </a:r>
          </a:p>
          <a:p>
            <a:pPr lvl="1"/>
            <a:r>
              <a:rPr lang="en-US" dirty="0"/>
              <a:t>Baud rates up to 115200 bps</a:t>
            </a:r>
          </a:p>
          <a:p>
            <a:r>
              <a:rPr lang="en-US" sz="2200" dirty="0"/>
              <a:t>SPI Serial 4 Wire interface. (MOSI, MISO, SCLK, CE) 3.3V</a:t>
            </a:r>
          </a:p>
          <a:p>
            <a:pPr lvl="1"/>
            <a:r>
              <a:rPr lang="en-US" dirty="0"/>
              <a:t>2 Chip Selects built in. Easy connections to many serial sensors.</a:t>
            </a:r>
          </a:p>
          <a:p>
            <a:pPr lvl="1"/>
            <a:r>
              <a:rPr lang="en-US" dirty="0"/>
              <a:t>Speeds can be between 8KHz to 125MHz</a:t>
            </a:r>
          </a:p>
          <a:p>
            <a:pPr lvl="1"/>
            <a:r>
              <a:rPr lang="en-US" dirty="0"/>
              <a:t>This can be used to run an LCD Screen</a:t>
            </a:r>
          </a:p>
          <a:p>
            <a:r>
              <a:rPr lang="en-US" dirty="0"/>
              <a:t>I</a:t>
            </a:r>
            <a:r>
              <a:rPr lang="en-US" baseline="30000" dirty="0"/>
              <a:t>2</a:t>
            </a:r>
            <a:r>
              <a:rPr lang="en-US" dirty="0"/>
              <a:t>C Serial 2 Wire Interface. (SDA, SDL) 3.3V</a:t>
            </a:r>
          </a:p>
          <a:p>
            <a:pPr lvl="1"/>
            <a:r>
              <a:rPr lang="en-US" dirty="0"/>
              <a:t>Multiple devices with 7 bit address. Up to 127 - 11 </a:t>
            </a:r>
          </a:p>
          <a:p>
            <a:pPr lvl="1"/>
            <a:r>
              <a:rPr lang="en-US" dirty="0"/>
              <a:t>Much slower 400Kbps For Raspberry Pi.  </a:t>
            </a:r>
          </a:p>
          <a:p>
            <a:pPr lvl="1"/>
            <a:r>
              <a:rPr lang="en-US" dirty="0"/>
              <a:t>Great for touch screen sensors.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85800" y="6477000"/>
            <a:ext cx="7696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 From www.raspberrypi.org/forums</a:t>
            </a: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557" y="5410200"/>
            <a:ext cx="3975418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5378129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GPIO Pin out*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6200" y="6477000"/>
            <a:ext cx="883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*From http://pi.gadgetoid.com/pinout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3400" y="1371600"/>
            <a:ext cx="3543300" cy="3781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48200" y="1371600"/>
            <a:ext cx="3543300" cy="2228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267200" y="4038600"/>
            <a:ext cx="4648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</a:rPr>
              <a:t>Note: </a:t>
            </a:r>
            <a:r>
              <a:rPr lang="en-US" sz="2400" dirty="0"/>
              <a:t>GPIO pins are 3.3V Only</a:t>
            </a:r>
          </a:p>
          <a:p>
            <a:r>
              <a:rPr lang="en-US" sz="2400" dirty="0"/>
              <a:t>A 5V input will cause damage to the Raspberry Pi!!!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33400" y="5238929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Pi A and B Pin Out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648200" y="838200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 Others Extra pins</a:t>
            </a:r>
          </a:p>
        </p:txBody>
      </p:sp>
    </p:spTree>
    <p:extLst>
      <p:ext uri="{BB962C8B-B14F-4D97-AF65-F5344CB8AC3E}">
        <p14:creationId xmlns:p14="http://schemas.microsoft.com/office/powerpoint/2010/main" val="306616893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For Fun and Games with the Pi</a:t>
            </a:r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24000" y="1335316"/>
            <a:ext cx="2667000" cy="317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200" y="4596407"/>
            <a:ext cx="6613026" cy="22951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81800" y="1551013"/>
            <a:ext cx="2028825" cy="66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5400000">
            <a:off x="5615394" y="3325795"/>
            <a:ext cx="4606037" cy="24583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5902345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Weather station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534400" cy="1524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dirty="0"/>
              <a:t>Open terminal window and type: </a:t>
            </a:r>
            <a:r>
              <a:rPr lang="en-US" sz="2200" dirty="0">
                <a:solidFill>
                  <a:srgbClr val="0070C0"/>
                </a:solidFill>
              </a:rPr>
              <a:t>python MiniWeatherStation.py</a:t>
            </a:r>
          </a:p>
          <a:p>
            <a:pPr marL="0" indent="0">
              <a:buNone/>
            </a:pPr>
            <a:r>
              <a:rPr lang="en-US" sz="2200" dirty="0"/>
              <a:t>Note: Hit the first few characters and hit &lt;tab&gt;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4D0C48-5A27-47C9-8C57-EE23ACB292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776" y="2057400"/>
            <a:ext cx="3971925" cy="7429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E7FF0AA-F25B-41AA-884D-EFFDC836D4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895600"/>
            <a:ext cx="7018024" cy="3980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48360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65115"/>
            <a:ext cx="8229600" cy="990600"/>
          </a:xfrm>
        </p:spPr>
        <p:txBody>
          <a:bodyPr>
            <a:normAutofit/>
          </a:bodyPr>
          <a:lstStyle/>
          <a:p>
            <a:r>
              <a:rPr lang="en-US" sz="3600" dirty="0"/>
              <a:t>Text display – Scroll you own messages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A99D27-C115-461D-8F45-9494839CCD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295400"/>
            <a:ext cx="8610600" cy="38862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200" dirty="0"/>
              <a:t>Open terminal window and type: </a:t>
            </a:r>
            <a:r>
              <a:rPr lang="en-US" sz="2200" dirty="0">
                <a:solidFill>
                  <a:srgbClr val="0070C0"/>
                </a:solidFill>
              </a:rPr>
              <a:t>cat MiniWeatherStation.py</a:t>
            </a:r>
          </a:p>
          <a:p>
            <a:pPr marL="0" indent="0">
              <a:buNone/>
            </a:pPr>
            <a:r>
              <a:rPr lang="en-US" sz="2200" dirty="0"/>
              <a:t>Now do you own, type: </a:t>
            </a:r>
            <a:r>
              <a:rPr lang="en-US" sz="2200" dirty="0">
                <a:solidFill>
                  <a:srgbClr val="0070C0"/>
                </a:solidFill>
              </a:rPr>
              <a:t>python</a:t>
            </a:r>
          </a:p>
          <a:p>
            <a:pPr marL="0" indent="0">
              <a:buNone/>
            </a:pPr>
            <a:r>
              <a:rPr lang="en-US" sz="2200" dirty="0"/>
              <a:t>Copy and center click:</a:t>
            </a:r>
          </a:p>
          <a:p>
            <a:pPr marL="0" indent="0">
              <a:buNone/>
            </a:pPr>
            <a:r>
              <a:rPr lang="en-US" sz="2200" dirty="0"/>
              <a:t>&gt;&gt;&gt; </a:t>
            </a:r>
            <a:r>
              <a:rPr lang="en-US" sz="2200" dirty="0">
                <a:solidFill>
                  <a:srgbClr val="0070C0"/>
                </a:solidFill>
              </a:rPr>
              <a:t>from </a:t>
            </a:r>
            <a:r>
              <a:rPr lang="en-US" sz="2200" dirty="0" err="1">
                <a:solidFill>
                  <a:srgbClr val="0070C0"/>
                </a:solidFill>
              </a:rPr>
              <a:t>sense_hat</a:t>
            </a:r>
            <a:r>
              <a:rPr lang="en-US" sz="2200" dirty="0">
                <a:solidFill>
                  <a:srgbClr val="0070C0"/>
                </a:solidFill>
              </a:rPr>
              <a:t> import </a:t>
            </a:r>
            <a:r>
              <a:rPr lang="en-US" sz="2200" dirty="0" err="1">
                <a:solidFill>
                  <a:srgbClr val="0070C0"/>
                </a:solidFill>
              </a:rPr>
              <a:t>SenseHat</a:t>
            </a:r>
            <a:endParaRPr lang="en-US" sz="2200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sz="2200" dirty="0"/>
              <a:t>&gt;&gt;&gt; </a:t>
            </a:r>
            <a:r>
              <a:rPr lang="en-US" sz="2200" dirty="0">
                <a:solidFill>
                  <a:srgbClr val="0070C0"/>
                </a:solidFill>
              </a:rPr>
              <a:t>sense = </a:t>
            </a:r>
            <a:r>
              <a:rPr lang="en-US" sz="2200" dirty="0" err="1">
                <a:solidFill>
                  <a:srgbClr val="0070C0"/>
                </a:solidFill>
              </a:rPr>
              <a:t>SenseHat</a:t>
            </a:r>
            <a:r>
              <a:rPr lang="en-US" sz="2200" dirty="0">
                <a:solidFill>
                  <a:srgbClr val="0070C0"/>
                </a:solidFill>
              </a:rPr>
              <a:t>()</a:t>
            </a:r>
          </a:p>
          <a:p>
            <a:pPr marL="0" indent="0">
              <a:buNone/>
            </a:pPr>
            <a:r>
              <a:rPr lang="en-US" sz="2200" dirty="0"/>
              <a:t>&gt;&gt;&gt; </a:t>
            </a:r>
            <a:r>
              <a:rPr lang="en-US" sz="2200" dirty="0" err="1">
                <a:solidFill>
                  <a:srgbClr val="0070C0"/>
                </a:solidFill>
              </a:rPr>
              <a:t>sense.clear</a:t>
            </a:r>
            <a:r>
              <a:rPr lang="en-US" sz="2200" dirty="0">
                <a:solidFill>
                  <a:srgbClr val="0070C0"/>
                </a:solidFill>
              </a:rPr>
              <a:t>()</a:t>
            </a:r>
          </a:p>
          <a:p>
            <a:pPr marL="0" indent="0">
              <a:buNone/>
            </a:pPr>
            <a:r>
              <a:rPr lang="en-US" sz="2200" dirty="0"/>
              <a:t>&gt;&gt;&gt; </a:t>
            </a:r>
            <a:r>
              <a:rPr lang="en-US" sz="2200" dirty="0" err="1">
                <a:solidFill>
                  <a:srgbClr val="0070C0"/>
                </a:solidFill>
              </a:rPr>
              <a:t>sense.show_message</a:t>
            </a:r>
            <a:r>
              <a:rPr lang="en-US" sz="2200" dirty="0">
                <a:solidFill>
                  <a:srgbClr val="0070C0"/>
                </a:solidFill>
              </a:rPr>
              <a:t>(“Your Message”, </a:t>
            </a:r>
            <a:r>
              <a:rPr lang="en-US" sz="2200" dirty="0" err="1">
                <a:solidFill>
                  <a:srgbClr val="0070C0"/>
                </a:solidFill>
              </a:rPr>
              <a:t>text_colour</a:t>
            </a:r>
            <a:r>
              <a:rPr lang="en-US" sz="2200" dirty="0">
                <a:solidFill>
                  <a:srgbClr val="0070C0"/>
                </a:solidFill>
              </a:rPr>
              <a:t>=[255, 0, 0])</a:t>
            </a:r>
          </a:p>
          <a:p>
            <a:pPr marL="0" indent="0">
              <a:buNone/>
            </a:pPr>
            <a:endParaRPr lang="en-US" sz="2200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sz="2200" dirty="0"/>
              <a:t>When done.</a:t>
            </a:r>
          </a:p>
          <a:p>
            <a:pPr marL="0" indent="0">
              <a:buNone/>
            </a:pPr>
            <a:r>
              <a:rPr lang="en-US" sz="2200" dirty="0"/>
              <a:t>&gt;&gt;&gt; </a:t>
            </a:r>
            <a:r>
              <a:rPr lang="en-US" sz="2200" dirty="0">
                <a:solidFill>
                  <a:srgbClr val="0070C0"/>
                </a:solidFill>
              </a:rPr>
              <a:t>exit()</a:t>
            </a:r>
            <a:endParaRPr lang="en-US" sz="2200" dirty="0"/>
          </a:p>
          <a:p>
            <a:pPr marL="0" indent="0">
              <a:buNone/>
            </a:pPr>
            <a:endParaRPr lang="en-US" sz="22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081235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0A684-C2F5-44A5-8259-34D522FC5A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Accelerometer.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7089B5-6BE6-468A-AC26-65D9C2336A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Type: </a:t>
            </a:r>
            <a:r>
              <a:rPr lang="en-US" dirty="0">
                <a:solidFill>
                  <a:srgbClr val="0070C0"/>
                </a:solidFill>
              </a:rPr>
              <a:t>python accel.py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Type: </a:t>
            </a:r>
            <a:r>
              <a:rPr lang="en-US" dirty="0">
                <a:solidFill>
                  <a:srgbClr val="0070C0"/>
                </a:solidFill>
              </a:rPr>
              <a:t>python chuck_maze.py</a:t>
            </a:r>
          </a:p>
          <a:p>
            <a:pPr marL="0" indent="0">
              <a:buNone/>
            </a:pPr>
            <a:r>
              <a:rPr lang="en-US" dirty="0"/>
              <a:t>Use default maze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78A205-CEA9-40A2-9700-C663BC723C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133600"/>
            <a:ext cx="2876550" cy="7429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A9F16F3-C4E8-4709-8111-CD1159BE69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952750"/>
            <a:ext cx="4000500" cy="220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6176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3CCDF-0332-4B2B-9CA4-1FB529AE8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 Sense Hat – Chuck Paint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8822DBC-A342-4F15-BC4B-9C193501A0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1000" y="2743199"/>
            <a:ext cx="3990975" cy="26955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7E85DEB-0A4D-43DA-98C3-7354BD297B53}"/>
              </a:ext>
            </a:extLst>
          </p:cNvPr>
          <p:cNvSpPr txBox="1"/>
          <p:nvPr/>
        </p:nvSpPr>
        <p:spPr>
          <a:xfrm>
            <a:off x="762000" y="1905000"/>
            <a:ext cx="381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&gt;  python chuck_paint.py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C20C85-04B1-4116-A352-FE337F6992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5800" y="1614487"/>
            <a:ext cx="4581525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54759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A5A36-5969-42D0-B2C4-D7DC27A479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Sense Hat – Chuck Maze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8AB0B68-B9DD-4C30-9D23-401B01A035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11791" y="1600200"/>
            <a:ext cx="4520418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90793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C5763-54C2-47A0-9493-4D17C0FBE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more Compass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475EA5-EDD2-457F-89FE-06E94410AB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Type: </a:t>
            </a:r>
            <a:r>
              <a:rPr lang="en-US" dirty="0">
                <a:solidFill>
                  <a:srgbClr val="0070C0"/>
                </a:solidFill>
              </a:rPr>
              <a:t>python compass.py</a:t>
            </a:r>
          </a:p>
          <a:p>
            <a:pPr marL="0" indent="0">
              <a:buNone/>
            </a:pPr>
            <a:r>
              <a:rPr lang="en-US" dirty="0"/>
              <a:t>Use a magnet or turn the Pi and see it track the magnetic field.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654381-15D9-435D-BDA0-241440AD8B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514103"/>
            <a:ext cx="7318917" cy="4123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1523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2BD59-10B4-4C41-821A-115CDFA47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Arduino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CB7573-D49B-453C-A069-DCA022BAD34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dirty="0"/>
              <a:t>Advantages</a:t>
            </a:r>
          </a:p>
          <a:p>
            <a:r>
              <a:rPr lang="en-US" sz="2400" dirty="0"/>
              <a:t>Many different I/O’s built in including ADC.</a:t>
            </a:r>
          </a:p>
          <a:p>
            <a:endParaRPr lang="en-US" sz="2400" dirty="0"/>
          </a:p>
          <a:p>
            <a:r>
              <a:rPr lang="en-US" sz="2400" dirty="0"/>
              <a:t>Very nice IDE. (Integrated Development Environment)</a:t>
            </a:r>
          </a:p>
          <a:p>
            <a:endParaRPr lang="en-US" sz="2400" dirty="0"/>
          </a:p>
          <a:p>
            <a:r>
              <a:rPr lang="en-US" sz="2400" dirty="0"/>
              <a:t>Huge opensource community for both hardware and software.</a:t>
            </a:r>
          </a:p>
          <a:p>
            <a:endParaRPr lang="en-US" sz="2400" dirty="0"/>
          </a:p>
          <a:p>
            <a:r>
              <a:rPr lang="en-US" sz="2400" dirty="0"/>
              <a:t>Many premade shields and hardware addons.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2112CE-6534-4DD0-A804-C79BC466E03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dirty="0"/>
              <a:t>Disadvantages</a:t>
            </a:r>
          </a:p>
          <a:p>
            <a:r>
              <a:rPr lang="en-US" sz="2400" dirty="0"/>
              <a:t>ADC lower resolution and slow. Difficult to do audio speeds.</a:t>
            </a:r>
          </a:p>
          <a:p>
            <a:endParaRPr lang="en-US" sz="2400" dirty="0"/>
          </a:p>
          <a:p>
            <a:r>
              <a:rPr lang="en-US" sz="2400" dirty="0"/>
              <a:t>Need to get a </a:t>
            </a:r>
            <a:r>
              <a:rPr lang="en-US" sz="2400" dirty="0" err="1"/>
              <a:t>WiFi</a:t>
            </a:r>
            <a:r>
              <a:rPr lang="en-US" sz="2400" dirty="0"/>
              <a:t>/BT version in advance, or add on for IOT</a:t>
            </a:r>
          </a:p>
          <a:p>
            <a:endParaRPr lang="en-US" sz="2400" dirty="0"/>
          </a:p>
          <a:p>
            <a:r>
              <a:rPr lang="en-US" sz="2400" dirty="0"/>
              <a:t>Not a platform that can be taken directly to market.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AF04C9-E545-4D3F-B630-53BB315A4E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2391" y="0"/>
            <a:ext cx="2381609" cy="16733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00F46C-7889-4260-9D20-3B2599F31A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8" y="0"/>
            <a:ext cx="3117742" cy="1664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0272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9F04BA-EE67-4B8C-AA3A-9E9772E3F3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– Great Collaboration Tool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74215B-AD74-44FD-A61E-EF7F70E4BB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opensource projects it is Free.</a:t>
            </a:r>
          </a:p>
          <a:p>
            <a:r>
              <a:rPr lang="en-US" dirty="0"/>
              <a:t>Size limit is 1GB, and no file bigger than 100MB.</a:t>
            </a:r>
          </a:p>
          <a:p>
            <a:r>
              <a:rPr lang="en-US" dirty="0"/>
              <a:t>You can start a Repository and control who can change it.</a:t>
            </a:r>
          </a:p>
          <a:p>
            <a:r>
              <a:rPr lang="en-US" dirty="0"/>
              <a:t>Changes can be made and tracked.</a:t>
            </a:r>
          </a:p>
          <a:p>
            <a:r>
              <a:rPr lang="en-US" dirty="0"/>
              <a:t>Branches of code and Tags can be generated.</a:t>
            </a:r>
          </a:p>
          <a:p>
            <a:r>
              <a:rPr lang="en-US" dirty="0"/>
              <a:t>Private Repos and Closed Repos can be made, but require a monthly fee.</a:t>
            </a:r>
          </a:p>
          <a:p>
            <a:r>
              <a:rPr lang="en-US" dirty="0"/>
              <a:t>It is a great way to have an opensource project with collaboration.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730471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4648200"/>
          </a:xfrm>
        </p:spPr>
        <p:txBody>
          <a:bodyPr/>
          <a:lstStyle/>
          <a:p>
            <a:pPr algn="ctr"/>
            <a:r>
              <a:rPr lang="en-US" dirty="0"/>
              <a:t>Thanks !!!</a:t>
            </a:r>
            <a:br>
              <a:rPr lang="en-US" dirty="0"/>
            </a:br>
            <a:r>
              <a:rPr lang="en-US" dirty="0"/>
              <a:t>Have Fun With </a:t>
            </a:r>
            <a:br>
              <a:rPr lang="en-US" dirty="0"/>
            </a:br>
            <a:r>
              <a:rPr lang="en-US" dirty="0"/>
              <a:t>Raspberry Pi</a:t>
            </a:r>
          </a:p>
        </p:txBody>
      </p:sp>
      <p:pic>
        <p:nvPicPr>
          <p:cNvPr id="4" name="Picture 2" descr="Raspi_Colour_R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10000" y="4267200"/>
            <a:ext cx="1371600" cy="16542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AD19204-7AAC-426E-8B07-48B15201E5D5}"/>
              </a:ext>
            </a:extLst>
          </p:cNvPr>
          <p:cNvSpPr txBox="1"/>
          <p:nvPr/>
        </p:nvSpPr>
        <p:spPr>
          <a:xfrm>
            <a:off x="800100" y="5968278"/>
            <a:ext cx="754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Code is available at </a:t>
            </a:r>
            <a:r>
              <a:rPr lang="en-US" dirty="0">
                <a:hlinkClick r:id="rId3"/>
              </a:rPr>
              <a:t>https://github.com/Chuckduey/CSU_Pi_Class.git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761675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A50FD-3FD6-490C-9B9D-0A5A8EBE5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Teensy and Other Small Variants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55FB82-0533-4588-A80C-D33C6017CBE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Arduino like IDE and programming.</a:t>
            </a:r>
          </a:p>
          <a:p>
            <a:r>
              <a:rPr lang="en-US" dirty="0"/>
              <a:t>Many with Analog I/O.</a:t>
            </a:r>
          </a:p>
          <a:p>
            <a:r>
              <a:rPr lang="en-US" dirty="0"/>
              <a:t>Very small and low power.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165328-7799-4CF9-9326-5CCF1A9AC38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More difficult to prototype with.</a:t>
            </a:r>
          </a:p>
          <a:p>
            <a:r>
              <a:rPr lang="en-US" dirty="0"/>
              <a:t>ADC lower resolution and slow. Difficult to do audio speeds.</a:t>
            </a:r>
          </a:p>
          <a:p>
            <a:r>
              <a:rPr lang="en-US" dirty="0"/>
              <a:t>Need to get a </a:t>
            </a:r>
            <a:r>
              <a:rPr lang="en-US" dirty="0" err="1"/>
              <a:t>WiFi</a:t>
            </a:r>
            <a:r>
              <a:rPr lang="en-US" dirty="0"/>
              <a:t>/BT version in advance, or add on for IOT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471EEC-1AD7-454F-84A3-BA25C4E864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671" y="4114800"/>
            <a:ext cx="2333625" cy="19758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D699BB0-8C23-41C0-BA0E-2E07A4E6D0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0" y="5340951"/>
            <a:ext cx="1218830" cy="74974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C600A54-A317-4902-8047-83401A411DF2}"/>
              </a:ext>
            </a:extLst>
          </p:cNvPr>
          <p:cNvSpPr txBox="1"/>
          <p:nvPr/>
        </p:nvSpPr>
        <p:spPr>
          <a:xfrm>
            <a:off x="2490602" y="6248400"/>
            <a:ext cx="2333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SparkFun</a:t>
            </a:r>
            <a:r>
              <a:rPr lang="en-US" dirty="0"/>
              <a:t> Artemis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0862631-F1DF-43E2-B355-A099383FAD20}"/>
              </a:ext>
            </a:extLst>
          </p:cNvPr>
          <p:cNvSpPr txBox="1"/>
          <p:nvPr/>
        </p:nvSpPr>
        <p:spPr>
          <a:xfrm>
            <a:off x="157671" y="6248400"/>
            <a:ext cx="2333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Teensy 3.2</a:t>
            </a:r>
          </a:p>
        </p:txBody>
      </p:sp>
    </p:spTree>
    <p:extLst>
      <p:ext uri="{BB962C8B-B14F-4D97-AF65-F5344CB8AC3E}">
        <p14:creationId xmlns:p14="http://schemas.microsoft.com/office/powerpoint/2010/main" val="42772993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2BD59-10B4-4C41-821A-115CDFA47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Particle Photon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CB7573-D49B-453C-A069-DCA022BAD34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Advantages</a:t>
            </a:r>
          </a:p>
          <a:p>
            <a:r>
              <a:rPr lang="en-US" sz="2400" dirty="0"/>
              <a:t>Very small and low power</a:t>
            </a:r>
          </a:p>
          <a:p>
            <a:endParaRPr lang="en-US" sz="2400" dirty="0"/>
          </a:p>
          <a:p>
            <a:r>
              <a:rPr lang="en-US" sz="2400" dirty="0"/>
              <a:t>Uses Arduino like IDE and language.</a:t>
            </a:r>
          </a:p>
          <a:p>
            <a:endParaRPr lang="en-US" sz="2400" dirty="0"/>
          </a:p>
          <a:p>
            <a:r>
              <a:rPr lang="en-US" sz="2400" dirty="0"/>
              <a:t>Is a </a:t>
            </a:r>
            <a:r>
              <a:rPr lang="en-US" sz="2400" dirty="0" err="1"/>
              <a:t>WiFi</a:t>
            </a:r>
            <a:r>
              <a:rPr lang="en-US" sz="2400" dirty="0"/>
              <a:t> device.  Very easy to make IoT device.</a:t>
            </a:r>
          </a:p>
          <a:p>
            <a:endParaRPr lang="en-US" sz="2400" dirty="0"/>
          </a:p>
          <a:p>
            <a:r>
              <a:rPr lang="en-US" sz="2400" dirty="0"/>
              <a:t>Full custom design.  Can make very small.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2112CE-6534-4DD0-A804-C79BC466E03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dirty="0"/>
              <a:t>Disadvantages</a:t>
            </a:r>
          </a:p>
          <a:p>
            <a:r>
              <a:rPr lang="en-US" sz="2400" dirty="0"/>
              <a:t>Can only program over the internet.</a:t>
            </a:r>
          </a:p>
          <a:p>
            <a:endParaRPr lang="en-US" sz="2400" dirty="0"/>
          </a:p>
          <a:p>
            <a:r>
              <a:rPr lang="en-US" sz="2400" dirty="0"/>
              <a:t>One processor size and speed 120MHz.</a:t>
            </a:r>
          </a:p>
          <a:p>
            <a:endParaRPr lang="en-US" sz="2400" dirty="0"/>
          </a:p>
          <a:p>
            <a:r>
              <a:rPr lang="en-US" sz="2400" dirty="0"/>
              <a:t>Difficult to connect up dynamically to the internet.</a:t>
            </a:r>
          </a:p>
          <a:p>
            <a:endParaRPr lang="en-US" sz="2400" dirty="0"/>
          </a:p>
          <a:p>
            <a:r>
              <a:rPr lang="en-US" sz="2400" dirty="0"/>
              <a:t>Must have internet connection to start. (use </a:t>
            </a:r>
            <a:r>
              <a:rPr lang="en-US" sz="2400" dirty="0" err="1"/>
              <a:t>WiFi</a:t>
            </a:r>
            <a:r>
              <a:rPr lang="en-US" sz="2400" dirty="0"/>
              <a:t> Hotspot)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0AFEC7-4D5C-42C9-A5B1-051E0C7D24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7014523" y="-456122"/>
            <a:ext cx="1673353" cy="258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9134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2BD59-10B4-4C41-821A-115CDFA47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err="1"/>
              <a:t>PyCom</a:t>
            </a:r>
            <a:r>
              <a:rPr lang="en-US" dirty="0"/>
              <a:t> Boards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CB7573-D49B-453C-A069-DCA022BAD34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en-US" dirty="0"/>
              <a:t>Advantages</a:t>
            </a:r>
          </a:p>
          <a:p>
            <a:r>
              <a:rPr lang="en-US" sz="2400" dirty="0"/>
              <a:t>Very small and low power</a:t>
            </a:r>
          </a:p>
          <a:p>
            <a:r>
              <a:rPr lang="en-US" sz="2400" dirty="0"/>
              <a:t>Multiple IO 8 X 12 Bit ADC 2x I2C, 2x UART, SPI, GPIO</a:t>
            </a:r>
          </a:p>
          <a:p>
            <a:r>
              <a:rPr lang="en-US" sz="2400" dirty="0" err="1"/>
              <a:t>uPython</a:t>
            </a:r>
            <a:r>
              <a:rPr lang="en-US" sz="2400" dirty="0"/>
              <a:t> environment using Atom IDE</a:t>
            </a:r>
          </a:p>
          <a:p>
            <a:r>
              <a:rPr lang="en-US" sz="2400" dirty="0"/>
              <a:t>Built in AES,DES, and SHA/MD5 Hash</a:t>
            </a:r>
          </a:p>
          <a:p>
            <a:r>
              <a:rPr lang="en-US" sz="2400" dirty="0"/>
              <a:t>Is Multi standard wireless connections.</a:t>
            </a:r>
          </a:p>
          <a:p>
            <a:r>
              <a:rPr lang="en-US" sz="2400" dirty="0"/>
              <a:t>Antenna connections for long range</a:t>
            </a:r>
          </a:p>
          <a:p>
            <a:r>
              <a:rPr lang="en-US" sz="2400" dirty="0"/>
              <a:t>Standalone modules available.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2112CE-6534-4DD0-A804-C79BC466E0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807800"/>
            <a:ext cx="4038600" cy="4583856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en-US" dirty="0"/>
              <a:t>Disadvantages</a:t>
            </a:r>
          </a:p>
          <a:p>
            <a:r>
              <a:rPr lang="en-US" sz="2400" dirty="0"/>
              <a:t>No Operating system difficult to multi task</a:t>
            </a:r>
          </a:p>
          <a:p>
            <a:endParaRPr lang="en-US" sz="2400" dirty="0"/>
          </a:p>
          <a:p>
            <a:r>
              <a:rPr lang="en-US" sz="2400" dirty="0"/>
              <a:t>One processor size and speed 600MIPS.</a:t>
            </a:r>
          </a:p>
          <a:p>
            <a:endParaRPr lang="en-US" sz="2400" dirty="0"/>
          </a:p>
          <a:p>
            <a:r>
              <a:rPr lang="en-US" sz="2400" dirty="0"/>
              <a:t>Need adapter board to program and connect to I/O.</a:t>
            </a:r>
          </a:p>
          <a:p>
            <a:endParaRPr lang="en-US" sz="2400" dirty="0"/>
          </a:p>
          <a:p>
            <a:r>
              <a:rPr lang="en-US" sz="2400" dirty="0"/>
              <a:t>Difficult to set up dynamic webpages.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4219AD0-6924-4C9B-8779-8D011DB906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7210814" y="-112579"/>
            <a:ext cx="1828290" cy="2012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00688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>
    <a:lnDef>
      <a:spPr>
        <a:ln w="28575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</Template>
  <TotalTime>0</TotalTime>
  <Words>2892</Words>
  <Application>Microsoft Office PowerPoint</Application>
  <PresentationFormat>On-screen Show (4:3)</PresentationFormat>
  <Paragraphs>521</Paragraphs>
  <Slides>61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4" baseType="lpstr">
      <vt:lpstr>Arial</vt:lpstr>
      <vt:lpstr>Calibri</vt:lpstr>
      <vt:lpstr>Clarity</vt:lpstr>
      <vt:lpstr>Basic Raspberry Pi and embedded systems</vt:lpstr>
      <vt:lpstr>Outline:</vt:lpstr>
      <vt:lpstr>Think About the Scope of Your Project</vt:lpstr>
      <vt:lpstr>Major Programming Languages</vt:lpstr>
      <vt:lpstr> Standalone Microprocessor </vt:lpstr>
      <vt:lpstr>Arduino</vt:lpstr>
      <vt:lpstr>Teensy and Other Small Variants</vt:lpstr>
      <vt:lpstr>Particle Photon</vt:lpstr>
      <vt:lpstr>PyCom Boards</vt:lpstr>
      <vt:lpstr>BeagleBone</vt:lpstr>
      <vt:lpstr>Time to talk about Raspberry Pie</vt:lpstr>
      <vt:lpstr>Raspberry Pi</vt:lpstr>
      <vt:lpstr>Difference between the Raspberry Pi Versions </vt:lpstr>
      <vt:lpstr>PowerPoint Presentation</vt:lpstr>
      <vt:lpstr>Some Raspberry Pi Resources</vt:lpstr>
      <vt:lpstr>Important Raspberry Pi Tips</vt:lpstr>
      <vt:lpstr>Useful Tools</vt:lpstr>
      <vt:lpstr>Useful Windows Tools</vt:lpstr>
      <vt:lpstr>How do you get an OS: NOOBS</vt:lpstr>
      <vt:lpstr>Raspberry Pi Raspbian Versions</vt:lpstr>
      <vt:lpstr>For NOOBS extract files and copy to fresh SDCard 32GB or smaller, and bigger than 8GB</vt:lpstr>
      <vt:lpstr>Install Raspian</vt:lpstr>
      <vt:lpstr>Quick Word on SD Cards   They are not all the same.</vt:lpstr>
      <vt:lpstr>Hook up your Raspberry Pi</vt:lpstr>
      <vt:lpstr>Hooks ups for your Raspberry Pi</vt:lpstr>
      <vt:lpstr>Raspberry Pi Raspian Buster</vt:lpstr>
      <vt:lpstr>New Raspi-Config</vt:lpstr>
      <vt:lpstr>Terminal Window</vt:lpstr>
      <vt:lpstr>Fun with Octave</vt:lpstr>
      <vt:lpstr>Matlab® and Raspberry Pi</vt:lpstr>
      <vt:lpstr>Terminal window commands</vt:lpstr>
      <vt:lpstr>Ways to get applications and software packages</vt:lpstr>
      <vt:lpstr>Connect to internet and download package</vt:lpstr>
      <vt:lpstr>Web Pages</vt:lpstr>
      <vt:lpstr>Full LAMP Stack (Linux Apache MySQL PHP)</vt:lpstr>
      <vt:lpstr>Twython Package for Raspberry Pi </vt:lpstr>
      <vt:lpstr>Communicating Via Sockets</vt:lpstr>
      <vt:lpstr>GUI’s via Python Tkinter, Pygame, Qt, GTK+ and Wx Widgets</vt:lpstr>
      <vt:lpstr>Raspberry Pi as Wireless Access Point</vt:lpstr>
      <vt:lpstr>Raspberry Pi SDR (Software Defined Radio)</vt:lpstr>
      <vt:lpstr>GNURadio Example</vt:lpstr>
      <vt:lpstr>SDR Radio listening to Aircraft</vt:lpstr>
      <vt:lpstr>One more SDR Example  Receiving NOAA Satellite Data</vt:lpstr>
      <vt:lpstr>Addon Hardware Pi Camera – uses built in port.</vt:lpstr>
      <vt:lpstr>Camera and Web Page</vt:lpstr>
      <vt:lpstr>Touch Screen from RPi Foundation</vt:lpstr>
      <vt:lpstr>SmartiPi With Camera</vt:lpstr>
      <vt:lpstr>Pi Hats – Hardware for the Raspberry Pi</vt:lpstr>
      <vt:lpstr>Other Addon Boards</vt:lpstr>
      <vt:lpstr>Franken Chiller Brewery Control</vt:lpstr>
      <vt:lpstr>Raspberry Pi I/O*</vt:lpstr>
      <vt:lpstr>GPIO Pin out*</vt:lpstr>
      <vt:lpstr>Now For Fun and Games with the Pi</vt:lpstr>
      <vt:lpstr>Weather station</vt:lpstr>
      <vt:lpstr>Text display – Scroll you own messages</vt:lpstr>
      <vt:lpstr>Accelerometer.</vt:lpstr>
      <vt:lpstr>Pi Sense Hat – Chuck Paint</vt:lpstr>
      <vt:lpstr>Sense Hat – Chuck Maze</vt:lpstr>
      <vt:lpstr>One more Compass </vt:lpstr>
      <vt:lpstr>GitHub – Great Collaboration Tool</vt:lpstr>
      <vt:lpstr>Thanks !!! Have Fun With  Raspberry Pi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2017-09-20T00:41:12Z</dcterms:created>
  <dcterms:modified xsi:type="dcterms:W3CDTF">2019-08-15T01:32:52Z</dcterms:modified>
</cp:coreProperties>
</file>